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33"/>
  </p:notesMasterIdLst>
  <p:sldIdLst>
    <p:sldId id="257" r:id="rId5"/>
    <p:sldId id="294" r:id="rId6"/>
    <p:sldId id="258" r:id="rId7"/>
    <p:sldId id="259" r:id="rId8"/>
    <p:sldId id="292" r:id="rId9"/>
    <p:sldId id="261" r:id="rId10"/>
    <p:sldId id="262" r:id="rId11"/>
    <p:sldId id="273" r:id="rId12"/>
    <p:sldId id="269" r:id="rId13"/>
    <p:sldId id="293" r:id="rId14"/>
    <p:sldId id="290" r:id="rId15"/>
    <p:sldId id="291" r:id="rId16"/>
    <p:sldId id="295" r:id="rId17"/>
    <p:sldId id="296" r:id="rId18"/>
    <p:sldId id="297" r:id="rId19"/>
    <p:sldId id="298" r:id="rId20"/>
    <p:sldId id="263" r:id="rId21"/>
    <p:sldId id="268" r:id="rId22"/>
    <p:sldId id="264" r:id="rId23"/>
    <p:sldId id="289" r:id="rId24"/>
    <p:sldId id="288" r:id="rId25"/>
    <p:sldId id="287" r:id="rId26"/>
    <p:sldId id="265" r:id="rId27"/>
    <p:sldId id="274" r:id="rId28"/>
    <p:sldId id="286" r:id="rId29"/>
    <p:sldId id="267" r:id="rId30"/>
    <p:sldId id="266"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F27A"/>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3117" autoAdjust="0"/>
  </p:normalViewPr>
  <p:slideViewPr>
    <p:cSldViewPr snapToGrid="0">
      <p:cViewPr varScale="1">
        <p:scale>
          <a:sx n="62" d="100"/>
          <a:sy n="62" d="100"/>
        </p:scale>
        <p:origin x="7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yati Chugh" userId="S::khyati@edunetfoundation.org::700a351f-f432-47f7-9b44-31f0ec9eb2e1" providerId="AD" clId="Web-{E2CC273F-D80D-4157-BF67-F4B85014A9B3}"/>
    <pc:docChg chg="addSld modSld">
      <pc:chgData name="Khyati Chugh" userId="S::khyati@edunetfoundation.org::700a351f-f432-47f7-9b44-31f0ec9eb2e1" providerId="AD" clId="Web-{E2CC273F-D80D-4157-BF67-F4B85014A9B3}" dt="2023-06-21T07:50:12.802" v="65" actId="20577"/>
      <pc:docMkLst>
        <pc:docMk/>
      </pc:docMkLst>
      <pc:sldChg chg="modSp">
        <pc:chgData name="Khyati Chugh" userId="S::khyati@edunetfoundation.org::700a351f-f432-47f7-9b44-31f0ec9eb2e1" providerId="AD" clId="Web-{E2CC273F-D80D-4157-BF67-F4B85014A9B3}" dt="2023-06-21T07:47:50.891" v="6" actId="20577"/>
        <pc:sldMkLst>
          <pc:docMk/>
          <pc:sldMk cId="2475805559" sldId="257"/>
        </pc:sldMkLst>
        <pc:spChg chg="mod">
          <ac:chgData name="Khyati Chugh" userId="S::khyati@edunetfoundation.org::700a351f-f432-47f7-9b44-31f0ec9eb2e1" providerId="AD" clId="Web-{E2CC273F-D80D-4157-BF67-F4B85014A9B3}" dt="2023-06-21T07:47:44.734" v="0" actId="20577"/>
          <ac:spMkLst>
            <pc:docMk/>
            <pc:sldMk cId="2475805559" sldId="257"/>
            <ac:spMk id="2" creationId="{1C21E816-31F5-48BB-BD02-D15F2F18B48A}"/>
          </ac:spMkLst>
        </pc:spChg>
        <pc:spChg chg="mod">
          <ac:chgData name="Khyati Chugh" userId="S::khyati@edunetfoundation.org::700a351f-f432-47f7-9b44-31f0ec9eb2e1" providerId="AD" clId="Web-{E2CC273F-D80D-4157-BF67-F4B85014A9B3}" dt="2023-06-21T07:47:50.891" v="6" actId="20577"/>
          <ac:spMkLst>
            <pc:docMk/>
            <pc:sldMk cId="2475805559" sldId="257"/>
            <ac:spMk id="3" creationId="{835D6E6B-3353-491C-A3C6-F278D6CED8B3}"/>
          </ac:spMkLst>
        </pc:spChg>
      </pc:sldChg>
      <pc:sldChg chg="modSp">
        <pc:chgData name="Khyati Chugh" userId="S::khyati@edunetfoundation.org::700a351f-f432-47f7-9b44-31f0ec9eb2e1" providerId="AD" clId="Web-{E2CC273F-D80D-4157-BF67-F4B85014A9B3}" dt="2023-06-21T07:48:18.985" v="21" actId="20577"/>
        <pc:sldMkLst>
          <pc:docMk/>
          <pc:sldMk cId="442835708" sldId="258"/>
        </pc:sldMkLst>
        <pc:spChg chg="mod">
          <ac:chgData name="Khyati Chugh" userId="S::khyati@edunetfoundation.org::700a351f-f432-47f7-9b44-31f0ec9eb2e1" providerId="AD" clId="Web-{E2CC273F-D80D-4157-BF67-F4B85014A9B3}" dt="2023-06-21T07:48:18.985" v="21" actId="20577"/>
          <ac:spMkLst>
            <pc:docMk/>
            <pc:sldMk cId="442835708" sldId="258"/>
            <ac:spMk id="2" creationId="{A03B2EC1-B7BF-CE7B-C9A6-7635DA95F4F6}"/>
          </ac:spMkLst>
        </pc:spChg>
      </pc:sldChg>
      <pc:sldChg chg="modSp">
        <pc:chgData name="Khyati Chugh" userId="S::khyati@edunetfoundation.org::700a351f-f432-47f7-9b44-31f0ec9eb2e1" providerId="AD" clId="Web-{E2CC273F-D80D-4157-BF67-F4B85014A9B3}" dt="2023-06-21T07:49:33.941" v="57" actId="20577"/>
        <pc:sldMkLst>
          <pc:docMk/>
          <pc:sldMk cId="3657386529" sldId="264"/>
        </pc:sldMkLst>
        <pc:spChg chg="mod">
          <ac:chgData name="Khyati Chugh" userId="S::khyati@edunetfoundation.org::700a351f-f432-47f7-9b44-31f0ec9eb2e1" providerId="AD" clId="Web-{E2CC273F-D80D-4157-BF67-F4B85014A9B3}" dt="2023-06-21T07:49:33.941" v="57" actId="20577"/>
          <ac:spMkLst>
            <pc:docMk/>
            <pc:sldMk cId="3657386529" sldId="264"/>
            <ac:spMk id="2" creationId="{A03B2EC1-B7BF-CE7B-C9A6-7635DA95F4F6}"/>
          </ac:spMkLst>
        </pc:spChg>
      </pc:sldChg>
      <pc:sldChg chg="delSp modSp">
        <pc:chgData name="Khyati Chugh" userId="S::khyati@edunetfoundation.org::700a351f-f432-47f7-9b44-31f0ec9eb2e1" providerId="AD" clId="Web-{E2CC273F-D80D-4157-BF67-F4B85014A9B3}" dt="2023-06-21T07:50:12.802" v="65" actId="20577"/>
        <pc:sldMkLst>
          <pc:docMk/>
          <pc:sldMk cId="958589618" sldId="266"/>
        </pc:sldMkLst>
        <pc:spChg chg="mod">
          <ac:chgData name="Khyati Chugh" userId="S::khyati@edunetfoundation.org::700a351f-f432-47f7-9b44-31f0ec9eb2e1" providerId="AD" clId="Web-{E2CC273F-D80D-4157-BF67-F4B85014A9B3}" dt="2023-06-21T07:50:12.802" v="65" actId="20577"/>
          <ac:spMkLst>
            <pc:docMk/>
            <pc:sldMk cId="958589618" sldId="266"/>
            <ac:spMk id="2" creationId="{A03B2EC1-B7BF-CE7B-C9A6-7635DA95F4F6}"/>
          </ac:spMkLst>
        </pc:spChg>
        <pc:spChg chg="del">
          <ac:chgData name="Khyati Chugh" userId="S::khyati@edunetfoundation.org::700a351f-f432-47f7-9b44-31f0ec9eb2e1" providerId="AD" clId="Web-{E2CC273F-D80D-4157-BF67-F4B85014A9B3}" dt="2023-06-21T07:50:08.833" v="64"/>
          <ac:spMkLst>
            <pc:docMk/>
            <pc:sldMk cId="958589618" sldId="266"/>
            <ac:spMk id="5" creationId="{EE2B1C69-6DFB-E9A7-8CDC-10C8503FF232}"/>
          </ac:spMkLst>
        </pc:spChg>
      </pc:sldChg>
      <pc:sldChg chg="modSp add replId">
        <pc:chgData name="Khyati Chugh" userId="S::khyati@edunetfoundation.org::700a351f-f432-47f7-9b44-31f0ec9eb2e1" providerId="AD" clId="Web-{E2CC273F-D80D-4157-BF67-F4B85014A9B3}" dt="2023-06-21T07:50:02.911" v="63" actId="20577"/>
        <pc:sldMkLst>
          <pc:docMk/>
          <pc:sldMk cId="3319627397" sldId="267"/>
        </pc:sldMkLst>
        <pc:spChg chg="mod">
          <ac:chgData name="Khyati Chugh" userId="S::khyati@edunetfoundation.org::700a351f-f432-47f7-9b44-31f0ec9eb2e1" providerId="AD" clId="Web-{E2CC273F-D80D-4157-BF67-F4B85014A9B3}" dt="2023-06-21T07:50:02.911" v="63" actId="20577"/>
          <ac:spMkLst>
            <pc:docMk/>
            <pc:sldMk cId="3319627397" sldId="267"/>
            <ac:spMk id="2" creationId="{A03B2EC1-B7BF-CE7B-C9A6-7635DA95F4F6}"/>
          </ac:spMkLst>
        </pc:spChg>
      </pc:sldChg>
    </pc:docChg>
  </pc:docChgLst>
  <pc:docChgLst>
    <pc:chgData name="Kush Tripathi" userId="7a3ee10a-3b61-41fe-ac67-b165fb7d4208" providerId="ADAL" clId="{3648A1A0-8608-A041-B296-EF2FA00C3C98}"/>
    <pc:docChg chg="custSel modSld modMainMaster">
      <pc:chgData name="Kush Tripathi" userId="7a3ee10a-3b61-41fe-ac67-b165fb7d4208" providerId="ADAL" clId="{3648A1A0-8608-A041-B296-EF2FA00C3C98}" dt="2023-06-21T07:54:05.982" v="16" actId="478"/>
      <pc:docMkLst>
        <pc:docMk/>
      </pc:docMkLst>
      <pc:sldChg chg="modSp mod">
        <pc:chgData name="Kush Tripathi" userId="7a3ee10a-3b61-41fe-ac67-b165fb7d4208" providerId="ADAL" clId="{3648A1A0-8608-A041-B296-EF2FA00C3C98}" dt="2023-06-21T07:52:33.029" v="15" actId="20577"/>
        <pc:sldMkLst>
          <pc:docMk/>
          <pc:sldMk cId="72854251" sldId="262"/>
        </pc:sldMkLst>
        <pc:spChg chg="mod">
          <ac:chgData name="Kush Tripathi" userId="7a3ee10a-3b61-41fe-ac67-b165fb7d4208" providerId="ADAL" clId="{3648A1A0-8608-A041-B296-EF2FA00C3C98}" dt="2023-06-21T07:52:33.029" v="15" actId="20577"/>
          <ac:spMkLst>
            <pc:docMk/>
            <pc:sldMk cId="72854251" sldId="262"/>
            <ac:spMk id="2" creationId="{A03B2EC1-B7BF-CE7B-C9A6-7635DA95F4F6}"/>
          </ac:spMkLst>
        </pc:spChg>
      </pc:sldChg>
      <pc:sldMasterChg chg="delSp mod">
        <pc:chgData name="Kush Tripathi" userId="7a3ee10a-3b61-41fe-ac67-b165fb7d4208" providerId="ADAL" clId="{3648A1A0-8608-A041-B296-EF2FA00C3C98}" dt="2023-06-21T07:54:05.982" v="16" actId="478"/>
        <pc:sldMasterMkLst>
          <pc:docMk/>
          <pc:sldMasterMk cId="3000897896" sldId="2147483712"/>
        </pc:sldMasterMkLst>
        <pc:picChg chg="del">
          <ac:chgData name="Kush Tripathi" userId="7a3ee10a-3b61-41fe-ac67-b165fb7d4208" providerId="ADAL" clId="{3648A1A0-8608-A041-B296-EF2FA00C3C98}" dt="2023-06-21T07:54:05.982" v="16" actId="478"/>
          <ac:picMkLst>
            <pc:docMk/>
            <pc:sldMasterMk cId="3000897896" sldId="2147483712"/>
            <ac:picMk id="7" creationId="{8BB56248-DD7E-DB48-09BE-49EDA9ED3984}"/>
          </ac:picMkLst>
        </pc:picChg>
        <pc:picChg chg="del">
          <ac:chgData name="Kush Tripathi" userId="7a3ee10a-3b61-41fe-ac67-b165fb7d4208" providerId="ADAL" clId="{3648A1A0-8608-A041-B296-EF2FA00C3C98}" dt="2023-06-21T07:54:05.982" v="16" actId="478"/>
          <ac:picMkLst>
            <pc:docMk/>
            <pc:sldMasterMk cId="3000897896" sldId="2147483712"/>
            <ac:picMk id="8" creationId="{14A64E4D-8DED-7830-2955-1BE78C5B0655}"/>
          </ac:picMkLst>
        </pc:picChg>
      </pc:sldMasterChg>
    </pc:docChg>
  </pc:docChgLst>
  <pc:docChgLst>
    <pc:chgData name="Khyati Chugh" userId="S::khyati@edunetfoundation.org::700a351f-f432-47f7-9b44-31f0ec9eb2e1" providerId="AD" clId="Web-{3D286AC7-ACFE-4308-9D88-3177AB8CCD44}"/>
    <pc:docChg chg="delSld">
      <pc:chgData name="Khyati Chugh" userId="S::khyati@edunetfoundation.org::700a351f-f432-47f7-9b44-31f0ec9eb2e1" providerId="AD" clId="Web-{3D286AC7-ACFE-4308-9D88-3177AB8CCD44}" dt="2023-06-21T05:32:19.960" v="0"/>
      <pc:docMkLst>
        <pc:docMk/>
      </pc:docMkLst>
      <pc:sldChg chg="del">
        <pc:chgData name="Khyati Chugh" userId="S::khyati@edunetfoundation.org::700a351f-f432-47f7-9b44-31f0ec9eb2e1" providerId="AD" clId="Web-{3D286AC7-ACFE-4308-9D88-3177AB8CCD44}" dt="2023-06-21T05:32:19.960" v="0"/>
        <pc:sldMkLst>
          <pc:docMk/>
          <pc:sldMk cId="2345340848" sldId="260"/>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15.svg"/><Relationship Id="rId9" Type="http://schemas.openxmlformats.org/officeDocument/2006/relationships/image" Target="../media/image10.pn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15.svg"/><Relationship Id="rId9"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BA4F35-D452-4381-8ECC-ACF0D6BBC341}"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317816A4-05ED-4DB6-89B5-A1BF2F9A6DCA}">
      <dgm:prSet/>
      <dgm:spPr/>
      <dgm:t>
        <a:bodyPr/>
        <a:lstStyle/>
        <a:p>
          <a:r>
            <a:rPr lang="en-US"/>
            <a:t>The problem statement or topic of this project is focused on analyzing and predicting mental fitness rates based on various factors such as schizophrenia, bipolar disorder, eating disorder, anxiety, drug usage, depression, and alcohol usage.</a:t>
          </a:r>
        </a:p>
      </dgm:t>
    </dgm:pt>
    <dgm:pt modelId="{D3DAA12A-F83B-48B6-A6BD-026844E52B60}" type="parTrans" cxnId="{A1083E85-90D4-4581-8458-4E9D2EE488C4}">
      <dgm:prSet/>
      <dgm:spPr/>
      <dgm:t>
        <a:bodyPr/>
        <a:lstStyle/>
        <a:p>
          <a:endParaRPr lang="en-US"/>
        </a:p>
      </dgm:t>
    </dgm:pt>
    <dgm:pt modelId="{23352572-4E59-4D20-B5E8-A4FD4F354439}" type="sibTrans" cxnId="{A1083E85-90D4-4581-8458-4E9D2EE488C4}">
      <dgm:prSet/>
      <dgm:spPr/>
      <dgm:t>
        <a:bodyPr/>
        <a:lstStyle/>
        <a:p>
          <a:endParaRPr lang="en-US"/>
        </a:p>
      </dgm:t>
    </dgm:pt>
    <dgm:pt modelId="{58BBC285-FD5B-4DF0-AE9F-CC193E8550BA}">
      <dgm:prSet/>
      <dgm:spPr/>
      <dgm:t>
        <a:bodyPr/>
        <a:lstStyle/>
        <a:p>
          <a:r>
            <a:rPr lang="en-US"/>
            <a:t>The project involves data analysis, data cleaning, exploratory analysis, and regression modeling techniques to predict the mental fitness rates. </a:t>
          </a:r>
        </a:p>
      </dgm:t>
    </dgm:pt>
    <dgm:pt modelId="{9C1BBD50-22FB-440D-AB13-BAD25FFCDA05}" type="parTrans" cxnId="{DA712380-C546-4BCB-9D6F-1C7FB220A2DB}">
      <dgm:prSet/>
      <dgm:spPr/>
      <dgm:t>
        <a:bodyPr/>
        <a:lstStyle/>
        <a:p>
          <a:endParaRPr lang="en-US"/>
        </a:p>
      </dgm:t>
    </dgm:pt>
    <dgm:pt modelId="{542F9065-A79D-45A3-BDFD-61DE02D4A286}" type="sibTrans" cxnId="{DA712380-C546-4BCB-9D6F-1C7FB220A2DB}">
      <dgm:prSet/>
      <dgm:spPr/>
      <dgm:t>
        <a:bodyPr/>
        <a:lstStyle/>
        <a:p>
          <a:endParaRPr lang="en-US"/>
        </a:p>
      </dgm:t>
    </dgm:pt>
    <dgm:pt modelId="{A1340317-0552-46FD-8FA2-EAD7A77F66D0}">
      <dgm:prSet/>
      <dgm:spPr/>
      <dgm:t>
        <a:bodyPr/>
        <a:lstStyle/>
        <a:p>
          <a:r>
            <a:rPr lang="en-US"/>
            <a:t>The aim is to understand the relationships between different mental health factors and the overall mental fitness of individuals, and to develop a predictive model that can estimate mental fitness based on given input parameters.</a:t>
          </a:r>
        </a:p>
      </dgm:t>
    </dgm:pt>
    <dgm:pt modelId="{FE243054-9F90-49B5-8C4C-E2FF6EA486DB}" type="parTrans" cxnId="{46DA2336-7CC3-46AA-9737-0A947323C96B}">
      <dgm:prSet/>
      <dgm:spPr/>
      <dgm:t>
        <a:bodyPr/>
        <a:lstStyle/>
        <a:p>
          <a:endParaRPr lang="en-US"/>
        </a:p>
      </dgm:t>
    </dgm:pt>
    <dgm:pt modelId="{F15CAB1F-F99C-4489-854D-2F1BA0C08F38}" type="sibTrans" cxnId="{46DA2336-7CC3-46AA-9737-0A947323C96B}">
      <dgm:prSet/>
      <dgm:spPr/>
      <dgm:t>
        <a:bodyPr/>
        <a:lstStyle/>
        <a:p>
          <a:endParaRPr lang="en-US"/>
        </a:p>
      </dgm:t>
    </dgm:pt>
    <dgm:pt modelId="{9A18FAF5-077B-44A7-84B7-78933B9519BA}" type="pres">
      <dgm:prSet presAssocID="{3FBA4F35-D452-4381-8ECC-ACF0D6BBC341}" presName="outerComposite" presStyleCnt="0">
        <dgm:presLayoutVars>
          <dgm:chMax val="5"/>
          <dgm:dir/>
          <dgm:resizeHandles val="exact"/>
        </dgm:presLayoutVars>
      </dgm:prSet>
      <dgm:spPr/>
    </dgm:pt>
    <dgm:pt modelId="{C3251884-F94F-4057-B884-B31B4D5ED639}" type="pres">
      <dgm:prSet presAssocID="{3FBA4F35-D452-4381-8ECC-ACF0D6BBC341}" presName="dummyMaxCanvas" presStyleCnt="0">
        <dgm:presLayoutVars/>
      </dgm:prSet>
      <dgm:spPr/>
    </dgm:pt>
    <dgm:pt modelId="{A4A5EBE7-A466-4A29-AB5F-9BEBF2BD20B2}" type="pres">
      <dgm:prSet presAssocID="{3FBA4F35-D452-4381-8ECC-ACF0D6BBC341}" presName="ThreeNodes_1" presStyleLbl="node1" presStyleIdx="0" presStyleCnt="3">
        <dgm:presLayoutVars>
          <dgm:bulletEnabled val="1"/>
        </dgm:presLayoutVars>
      </dgm:prSet>
      <dgm:spPr/>
    </dgm:pt>
    <dgm:pt modelId="{3D84CB52-35E5-4D31-B44C-E068BDC10D6C}" type="pres">
      <dgm:prSet presAssocID="{3FBA4F35-D452-4381-8ECC-ACF0D6BBC341}" presName="ThreeNodes_2" presStyleLbl="node1" presStyleIdx="1" presStyleCnt="3">
        <dgm:presLayoutVars>
          <dgm:bulletEnabled val="1"/>
        </dgm:presLayoutVars>
      </dgm:prSet>
      <dgm:spPr/>
    </dgm:pt>
    <dgm:pt modelId="{4596BA1E-ABE9-4BEA-9CB5-7239C352BB60}" type="pres">
      <dgm:prSet presAssocID="{3FBA4F35-D452-4381-8ECC-ACF0D6BBC341}" presName="ThreeNodes_3" presStyleLbl="node1" presStyleIdx="2" presStyleCnt="3">
        <dgm:presLayoutVars>
          <dgm:bulletEnabled val="1"/>
        </dgm:presLayoutVars>
      </dgm:prSet>
      <dgm:spPr/>
    </dgm:pt>
    <dgm:pt modelId="{D348D7AD-AA3B-4326-A6C1-938E794FCAEB}" type="pres">
      <dgm:prSet presAssocID="{3FBA4F35-D452-4381-8ECC-ACF0D6BBC341}" presName="ThreeConn_1-2" presStyleLbl="fgAccFollowNode1" presStyleIdx="0" presStyleCnt="2">
        <dgm:presLayoutVars>
          <dgm:bulletEnabled val="1"/>
        </dgm:presLayoutVars>
      </dgm:prSet>
      <dgm:spPr/>
    </dgm:pt>
    <dgm:pt modelId="{DE959D8D-9846-441A-A606-2EC917BA651F}" type="pres">
      <dgm:prSet presAssocID="{3FBA4F35-D452-4381-8ECC-ACF0D6BBC341}" presName="ThreeConn_2-3" presStyleLbl="fgAccFollowNode1" presStyleIdx="1" presStyleCnt="2">
        <dgm:presLayoutVars>
          <dgm:bulletEnabled val="1"/>
        </dgm:presLayoutVars>
      </dgm:prSet>
      <dgm:spPr/>
    </dgm:pt>
    <dgm:pt modelId="{5D7F5147-3FDE-471E-834F-E5A39E9B309F}" type="pres">
      <dgm:prSet presAssocID="{3FBA4F35-D452-4381-8ECC-ACF0D6BBC341}" presName="ThreeNodes_1_text" presStyleLbl="node1" presStyleIdx="2" presStyleCnt="3">
        <dgm:presLayoutVars>
          <dgm:bulletEnabled val="1"/>
        </dgm:presLayoutVars>
      </dgm:prSet>
      <dgm:spPr/>
    </dgm:pt>
    <dgm:pt modelId="{8D36DE86-9D00-46D2-9AFD-B030C89D78D7}" type="pres">
      <dgm:prSet presAssocID="{3FBA4F35-D452-4381-8ECC-ACF0D6BBC341}" presName="ThreeNodes_2_text" presStyleLbl="node1" presStyleIdx="2" presStyleCnt="3">
        <dgm:presLayoutVars>
          <dgm:bulletEnabled val="1"/>
        </dgm:presLayoutVars>
      </dgm:prSet>
      <dgm:spPr/>
    </dgm:pt>
    <dgm:pt modelId="{67FFAF6F-B611-49F0-AA27-9E48A116B75E}" type="pres">
      <dgm:prSet presAssocID="{3FBA4F35-D452-4381-8ECC-ACF0D6BBC341}" presName="ThreeNodes_3_text" presStyleLbl="node1" presStyleIdx="2" presStyleCnt="3">
        <dgm:presLayoutVars>
          <dgm:bulletEnabled val="1"/>
        </dgm:presLayoutVars>
      </dgm:prSet>
      <dgm:spPr/>
    </dgm:pt>
  </dgm:ptLst>
  <dgm:cxnLst>
    <dgm:cxn modelId="{6106191C-DDBA-4EB2-B61A-68A7B7299D67}" type="presOf" srcId="{317816A4-05ED-4DB6-89B5-A1BF2F9A6DCA}" destId="{5D7F5147-3FDE-471E-834F-E5A39E9B309F}" srcOrd="1" destOrd="0" presId="urn:microsoft.com/office/officeart/2005/8/layout/vProcess5"/>
    <dgm:cxn modelId="{C9457C2A-FA9A-4BAF-B190-41741DC54EA4}" type="presOf" srcId="{23352572-4E59-4D20-B5E8-A4FD4F354439}" destId="{D348D7AD-AA3B-4326-A6C1-938E794FCAEB}" srcOrd="0" destOrd="0" presId="urn:microsoft.com/office/officeart/2005/8/layout/vProcess5"/>
    <dgm:cxn modelId="{95B0702D-0644-4A4E-9AA9-94E8F3263693}" type="presOf" srcId="{A1340317-0552-46FD-8FA2-EAD7A77F66D0}" destId="{67FFAF6F-B611-49F0-AA27-9E48A116B75E}" srcOrd="1" destOrd="0" presId="urn:microsoft.com/office/officeart/2005/8/layout/vProcess5"/>
    <dgm:cxn modelId="{370BD132-BE5D-4D37-BD77-7D99EE1F148F}" type="presOf" srcId="{317816A4-05ED-4DB6-89B5-A1BF2F9A6DCA}" destId="{A4A5EBE7-A466-4A29-AB5F-9BEBF2BD20B2}" srcOrd="0" destOrd="0" presId="urn:microsoft.com/office/officeart/2005/8/layout/vProcess5"/>
    <dgm:cxn modelId="{46DA2336-7CC3-46AA-9737-0A947323C96B}" srcId="{3FBA4F35-D452-4381-8ECC-ACF0D6BBC341}" destId="{A1340317-0552-46FD-8FA2-EAD7A77F66D0}" srcOrd="2" destOrd="0" parTransId="{FE243054-9F90-49B5-8C4C-E2FF6EA486DB}" sibTransId="{F15CAB1F-F99C-4489-854D-2F1BA0C08F38}"/>
    <dgm:cxn modelId="{DA712380-C546-4BCB-9D6F-1C7FB220A2DB}" srcId="{3FBA4F35-D452-4381-8ECC-ACF0D6BBC341}" destId="{58BBC285-FD5B-4DF0-AE9F-CC193E8550BA}" srcOrd="1" destOrd="0" parTransId="{9C1BBD50-22FB-440D-AB13-BAD25FFCDA05}" sibTransId="{542F9065-A79D-45A3-BDFD-61DE02D4A286}"/>
    <dgm:cxn modelId="{A1083E85-90D4-4581-8458-4E9D2EE488C4}" srcId="{3FBA4F35-D452-4381-8ECC-ACF0D6BBC341}" destId="{317816A4-05ED-4DB6-89B5-A1BF2F9A6DCA}" srcOrd="0" destOrd="0" parTransId="{D3DAA12A-F83B-48B6-A6BD-026844E52B60}" sibTransId="{23352572-4E59-4D20-B5E8-A4FD4F354439}"/>
    <dgm:cxn modelId="{DD79AFA0-D873-4B01-8A14-59E377A15722}" type="presOf" srcId="{58BBC285-FD5B-4DF0-AE9F-CC193E8550BA}" destId="{3D84CB52-35E5-4D31-B44C-E068BDC10D6C}" srcOrd="0" destOrd="0" presId="urn:microsoft.com/office/officeart/2005/8/layout/vProcess5"/>
    <dgm:cxn modelId="{BB3E36C6-257C-44B2-98C2-60BB9FC9FE8B}" type="presOf" srcId="{58BBC285-FD5B-4DF0-AE9F-CC193E8550BA}" destId="{8D36DE86-9D00-46D2-9AFD-B030C89D78D7}" srcOrd="1" destOrd="0" presId="urn:microsoft.com/office/officeart/2005/8/layout/vProcess5"/>
    <dgm:cxn modelId="{1DBC44DB-C51D-4D40-9E35-CF679BAD0A08}" type="presOf" srcId="{3FBA4F35-D452-4381-8ECC-ACF0D6BBC341}" destId="{9A18FAF5-077B-44A7-84B7-78933B9519BA}" srcOrd="0" destOrd="0" presId="urn:microsoft.com/office/officeart/2005/8/layout/vProcess5"/>
    <dgm:cxn modelId="{83AFA6EE-B3DE-48E0-B241-534D134285B5}" type="presOf" srcId="{A1340317-0552-46FD-8FA2-EAD7A77F66D0}" destId="{4596BA1E-ABE9-4BEA-9CB5-7239C352BB60}" srcOrd="0" destOrd="0" presId="urn:microsoft.com/office/officeart/2005/8/layout/vProcess5"/>
    <dgm:cxn modelId="{88FC6DF8-D2D3-40EF-9686-D98EF4ACA42C}" type="presOf" srcId="{542F9065-A79D-45A3-BDFD-61DE02D4A286}" destId="{DE959D8D-9846-441A-A606-2EC917BA651F}" srcOrd="0" destOrd="0" presId="urn:microsoft.com/office/officeart/2005/8/layout/vProcess5"/>
    <dgm:cxn modelId="{AF1C22A5-3119-4A8B-B76E-A1F8885192C7}" type="presParOf" srcId="{9A18FAF5-077B-44A7-84B7-78933B9519BA}" destId="{C3251884-F94F-4057-B884-B31B4D5ED639}" srcOrd="0" destOrd="0" presId="urn:microsoft.com/office/officeart/2005/8/layout/vProcess5"/>
    <dgm:cxn modelId="{4738D43E-56A0-4B87-9E60-EBD4BED849DD}" type="presParOf" srcId="{9A18FAF5-077B-44A7-84B7-78933B9519BA}" destId="{A4A5EBE7-A466-4A29-AB5F-9BEBF2BD20B2}" srcOrd="1" destOrd="0" presId="urn:microsoft.com/office/officeart/2005/8/layout/vProcess5"/>
    <dgm:cxn modelId="{5784923F-3B7C-4BE8-A175-B2F59BADD936}" type="presParOf" srcId="{9A18FAF5-077B-44A7-84B7-78933B9519BA}" destId="{3D84CB52-35E5-4D31-B44C-E068BDC10D6C}" srcOrd="2" destOrd="0" presId="urn:microsoft.com/office/officeart/2005/8/layout/vProcess5"/>
    <dgm:cxn modelId="{338FE16D-68ED-4B0F-BAB3-C3AACA19D08E}" type="presParOf" srcId="{9A18FAF5-077B-44A7-84B7-78933B9519BA}" destId="{4596BA1E-ABE9-4BEA-9CB5-7239C352BB60}" srcOrd="3" destOrd="0" presId="urn:microsoft.com/office/officeart/2005/8/layout/vProcess5"/>
    <dgm:cxn modelId="{20B3FCF0-F3E7-4C16-9934-0DFE55C94546}" type="presParOf" srcId="{9A18FAF5-077B-44A7-84B7-78933B9519BA}" destId="{D348D7AD-AA3B-4326-A6C1-938E794FCAEB}" srcOrd="4" destOrd="0" presId="urn:microsoft.com/office/officeart/2005/8/layout/vProcess5"/>
    <dgm:cxn modelId="{5ED676CD-10A0-4050-BEB4-E92397BE62A6}" type="presParOf" srcId="{9A18FAF5-077B-44A7-84B7-78933B9519BA}" destId="{DE959D8D-9846-441A-A606-2EC917BA651F}" srcOrd="5" destOrd="0" presId="urn:microsoft.com/office/officeart/2005/8/layout/vProcess5"/>
    <dgm:cxn modelId="{E95DDF0B-8A8A-435C-AA93-9F1F2CE6EA0D}" type="presParOf" srcId="{9A18FAF5-077B-44A7-84B7-78933B9519BA}" destId="{5D7F5147-3FDE-471E-834F-E5A39E9B309F}" srcOrd="6" destOrd="0" presId="urn:microsoft.com/office/officeart/2005/8/layout/vProcess5"/>
    <dgm:cxn modelId="{148920C3-6566-43CA-AD1C-1E5B8EB0A748}" type="presParOf" srcId="{9A18FAF5-077B-44A7-84B7-78933B9519BA}" destId="{8D36DE86-9D00-46D2-9AFD-B030C89D78D7}" srcOrd="7" destOrd="0" presId="urn:microsoft.com/office/officeart/2005/8/layout/vProcess5"/>
    <dgm:cxn modelId="{28CA6E62-3DE4-4FD0-833A-4CE11903E3F1}" type="presParOf" srcId="{9A18FAF5-077B-44A7-84B7-78933B9519BA}" destId="{67FFAF6F-B611-49F0-AA27-9E48A116B75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509AB9-8C21-4457-ABCF-647D65C80F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5497EE-6A8B-42F6-8559-C62F4A408E12}">
      <dgm:prSet custT="1"/>
      <dgm:spPr/>
      <dgm:t>
        <a:bodyPr/>
        <a:lstStyle/>
        <a:p>
          <a:pPr>
            <a:lnSpc>
              <a:spcPct val="100000"/>
            </a:lnSpc>
          </a:pPr>
          <a:r>
            <a:rPr lang="en-US" sz="2000" dirty="0">
              <a:solidFill>
                <a:schemeClr val="bg1"/>
              </a:solidFill>
            </a:rPr>
            <a:t>The target audience or end users of the project can be categorized into two main groups:</a:t>
          </a:r>
        </a:p>
      </dgm:t>
    </dgm:pt>
    <dgm:pt modelId="{CFEF90BA-BD22-4542-808D-AB1B2CC205C0}" type="parTrans" cxnId="{A41B9ADC-AAEC-457C-9045-85507CCB332C}">
      <dgm:prSet/>
      <dgm:spPr/>
      <dgm:t>
        <a:bodyPr/>
        <a:lstStyle/>
        <a:p>
          <a:endParaRPr lang="en-US"/>
        </a:p>
      </dgm:t>
    </dgm:pt>
    <dgm:pt modelId="{F639D46B-F28C-42BF-B6BA-1AEBB5725D83}" type="sibTrans" cxnId="{A41B9ADC-AAEC-457C-9045-85507CCB332C}">
      <dgm:prSet/>
      <dgm:spPr/>
      <dgm:t>
        <a:bodyPr/>
        <a:lstStyle/>
        <a:p>
          <a:endParaRPr lang="en-US"/>
        </a:p>
      </dgm:t>
    </dgm:pt>
    <dgm:pt modelId="{F2C8BE7A-8AB0-4FF2-AA96-B32077E1C958}">
      <dgm:prSet custT="1"/>
      <dgm:spPr/>
      <dgm:t>
        <a:bodyPr/>
        <a:lstStyle/>
        <a:p>
          <a:pPr>
            <a:lnSpc>
              <a:spcPct val="100000"/>
            </a:lnSpc>
          </a:pPr>
          <a:r>
            <a:rPr lang="en-US" sz="2000" u="sng" dirty="0">
              <a:solidFill>
                <a:srgbClr val="FF0000"/>
              </a:solidFill>
            </a:rPr>
            <a:t>1. Mental Health Researchers and Professionals:</a:t>
          </a:r>
          <a:endParaRPr lang="en-US" sz="2000" dirty="0">
            <a:solidFill>
              <a:srgbClr val="FF0000"/>
            </a:solidFill>
          </a:endParaRPr>
        </a:p>
      </dgm:t>
    </dgm:pt>
    <dgm:pt modelId="{54DC4F00-3C1A-4D36-A658-E0FA8791078F}" type="parTrans" cxnId="{EB9FBAFB-775A-4CF4-BCD3-8D63E9A96B16}">
      <dgm:prSet/>
      <dgm:spPr/>
      <dgm:t>
        <a:bodyPr/>
        <a:lstStyle/>
        <a:p>
          <a:endParaRPr lang="en-US"/>
        </a:p>
      </dgm:t>
    </dgm:pt>
    <dgm:pt modelId="{47D825AF-AE9B-47E4-96AC-D63FA28D51EB}" type="sibTrans" cxnId="{EB9FBAFB-775A-4CF4-BCD3-8D63E9A96B16}">
      <dgm:prSet/>
      <dgm:spPr/>
      <dgm:t>
        <a:bodyPr/>
        <a:lstStyle/>
        <a:p>
          <a:endParaRPr lang="en-US"/>
        </a:p>
      </dgm:t>
    </dgm:pt>
    <dgm:pt modelId="{A14F042C-81FA-4B9C-8E66-E61D23D56AE9}">
      <dgm:prSet custT="1"/>
      <dgm:spPr/>
      <dgm:t>
        <a:bodyPr/>
        <a:lstStyle/>
        <a:p>
          <a:pPr>
            <a:lnSpc>
              <a:spcPct val="100000"/>
            </a:lnSpc>
          </a:pPr>
          <a:r>
            <a:rPr lang="en-US" sz="1600" dirty="0">
              <a:solidFill>
                <a:schemeClr val="bg1"/>
              </a:solidFill>
            </a:rPr>
            <a:t>- Characteristics: Mental health researchers, psychologists, psychiatrists, and professionals in the field of mental health.</a:t>
          </a:r>
        </a:p>
      </dgm:t>
    </dgm:pt>
    <dgm:pt modelId="{09750B53-78F7-4F4D-BBDA-B18AAEE0C959}" type="parTrans" cxnId="{E9E5BB71-61D8-44F0-AD95-66C785081281}">
      <dgm:prSet/>
      <dgm:spPr/>
      <dgm:t>
        <a:bodyPr/>
        <a:lstStyle/>
        <a:p>
          <a:endParaRPr lang="en-US"/>
        </a:p>
      </dgm:t>
    </dgm:pt>
    <dgm:pt modelId="{6ADF5219-E8EB-454B-9316-DAD7D0983FB4}" type="sibTrans" cxnId="{E9E5BB71-61D8-44F0-AD95-66C785081281}">
      <dgm:prSet/>
      <dgm:spPr/>
      <dgm:t>
        <a:bodyPr/>
        <a:lstStyle/>
        <a:p>
          <a:endParaRPr lang="en-US"/>
        </a:p>
      </dgm:t>
    </dgm:pt>
    <dgm:pt modelId="{8825E311-46D0-41A3-889F-E0A11D2577E4}">
      <dgm:prSet custT="1"/>
      <dgm:spPr/>
      <dgm:t>
        <a:bodyPr/>
        <a:lstStyle/>
        <a:p>
          <a:pPr>
            <a:lnSpc>
              <a:spcPct val="100000"/>
            </a:lnSpc>
          </a:pPr>
          <a:r>
            <a:rPr lang="en-US" sz="1600" dirty="0">
              <a:solidFill>
                <a:schemeClr val="bg1"/>
              </a:solidFill>
            </a:rPr>
            <a:t>- Needs: These users are interested in studying mental health trends, exploring the relationships between different factors, and analyzing the impact of various variables on mental fitness.</a:t>
          </a:r>
        </a:p>
      </dgm:t>
    </dgm:pt>
    <dgm:pt modelId="{DFC4C9E8-7450-4EA0-8F51-7119793AC6A2}" type="parTrans" cxnId="{5496EBE4-6783-44C6-817C-08868C4B772F}">
      <dgm:prSet/>
      <dgm:spPr/>
      <dgm:t>
        <a:bodyPr/>
        <a:lstStyle/>
        <a:p>
          <a:endParaRPr lang="en-US"/>
        </a:p>
      </dgm:t>
    </dgm:pt>
    <dgm:pt modelId="{D3AAFC29-29AA-488B-8C4D-C5E46FECAF84}" type="sibTrans" cxnId="{5496EBE4-6783-44C6-817C-08868C4B772F}">
      <dgm:prSet/>
      <dgm:spPr/>
      <dgm:t>
        <a:bodyPr/>
        <a:lstStyle/>
        <a:p>
          <a:endParaRPr lang="en-US"/>
        </a:p>
      </dgm:t>
    </dgm:pt>
    <dgm:pt modelId="{34207D44-5017-4ED9-B558-C345382329D8}">
      <dgm:prSet custT="1"/>
      <dgm:spPr/>
      <dgm:t>
        <a:bodyPr/>
        <a:lstStyle/>
        <a:p>
          <a:pPr>
            <a:lnSpc>
              <a:spcPct val="100000"/>
            </a:lnSpc>
          </a:pPr>
          <a:r>
            <a:rPr lang="en-US" sz="1600" dirty="0">
              <a:solidFill>
                <a:schemeClr val="bg1"/>
              </a:solidFill>
            </a:rPr>
            <a:t>- Benefits: The project provides these users with a comprehensive analysis of mental fitness rates, visualizations of the relationships between factors, and a predictive model to estimate mental fitness. This information can support their research, inform decision-making, and contribute to the development of strategies for improving mental health.</a:t>
          </a:r>
        </a:p>
      </dgm:t>
    </dgm:pt>
    <dgm:pt modelId="{CCD002D6-243A-49D6-BA01-4212C8B9E7BD}" type="parTrans" cxnId="{F2466528-EF0B-4E76-A45C-FF76D8115A02}">
      <dgm:prSet/>
      <dgm:spPr/>
      <dgm:t>
        <a:bodyPr/>
        <a:lstStyle/>
        <a:p>
          <a:endParaRPr lang="en-US"/>
        </a:p>
      </dgm:t>
    </dgm:pt>
    <dgm:pt modelId="{985C15FA-CB29-4973-98D5-F8BE900454BC}" type="sibTrans" cxnId="{F2466528-EF0B-4E76-A45C-FF76D8115A02}">
      <dgm:prSet/>
      <dgm:spPr/>
      <dgm:t>
        <a:bodyPr/>
        <a:lstStyle/>
        <a:p>
          <a:endParaRPr lang="en-US"/>
        </a:p>
      </dgm:t>
    </dgm:pt>
    <dgm:pt modelId="{F32C4440-4AC3-4A90-9A9A-5AFBC42DB56B}" type="pres">
      <dgm:prSet presAssocID="{91509AB9-8C21-4457-ABCF-647D65C80F67}" presName="root" presStyleCnt="0">
        <dgm:presLayoutVars>
          <dgm:dir/>
          <dgm:resizeHandles val="exact"/>
        </dgm:presLayoutVars>
      </dgm:prSet>
      <dgm:spPr/>
    </dgm:pt>
    <dgm:pt modelId="{8B5D34C5-C323-43B1-9E34-87B7A8CC2DC6}" type="pres">
      <dgm:prSet presAssocID="{EE5497EE-6A8B-42F6-8559-C62F4A408E12}" presName="compNode" presStyleCnt="0"/>
      <dgm:spPr/>
    </dgm:pt>
    <dgm:pt modelId="{85C2D42F-D9BB-473A-999B-C54BF4B53C46}" type="pres">
      <dgm:prSet presAssocID="{EE5497EE-6A8B-42F6-8559-C62F4A408E12}" presName="bgRect" presStyleLbl="bgShp" presStyleIdx="0" presStyleCnt="5"/>
      <dgm:spPr/>
    </dgm:pt>
    <dgm:pt modelId="{7AB59B46-82F2-4464-8539-BFDB511BE653}" type="pres">
      <dgm:prSet presAssocID="{EE5497EE-6A8B-42F6-8559-C62F4A408E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F14A9059-A2FC-4690-9472-09D0ED04040F}" type="pres">
      <dgm:prSet presAssocID="{EE5497EE-6A8B-42F6-8559-C62F4A408E12}" presName="spaceRect" presStyleCnt="0"/>
      <dgm:spPr/>
    </dgm:pt>
    <dgm:pt modelId="{4D3EC27F-F50B-44EC-BC52-1CDFEEAB6C56}" type="pres">
      <dgm:prSet presAssocID="{EE5497EE-6A8B-42F6-8559-C62F4A408E12}" presName="parTx" presStyleLbl="revTx" presStyleIdx="0" presStyleCnt="5">
        <dgm:presLayoutVars>
          <dgm:chMax val="0"/>
          <dgm:chPref val="0"/>
        </dgm:presLayoutVars>
      </dgm:prSet>
      <dgm:spPr/>
    </dgm:pt>
    <dgm:pt modelId="{C5E1F468-CE96-4CAD-82CE-031C208AD510}" type="pres">
      <dgm:prSet presAssocID="{F639D46B-F28C-42BF-B6BA-1AEBB5725D83}" presName="sibTrans" presStyleCnt="0"/>
      <dgm:spPr/>
    </dgm:pt>
    <dgm:pt modelId="{813986C6-A2FF-4DB0-961C-62EFE5CB1AA2}" type="pres">
      <dgm:prSet presAssocID="{F2C8BE7A-8AB0-4FF2-AA96-B32077E1C958}" presName="compNode" presStyleCnt="0"/>
      <dgm:spPr/>
    </dgm:pt>
    <dgm:pt modelId="{8FD981AF-99EA-45BD-AEE5-8CBD4C798F1F}" type="pres">
      <dgm:prSet presAssocID="{F2C8BE7A-8AB0-4FF2-AA96-B32077E1C958}" presName="bgRect" presStyleLbl="bgShp" presStyleIdx="1" presStyleCnt="5"/>
      <dgm:spPr/>
    </dgm:pt>
    <dgm:pt modelId="{793AD4AB-3429-4FF4-BABC-7EDFF5CE4485}" type="pres">
      <dgm:prSet presAssocID="{F2C8BE7A-8AB0-4FF2-AA96-B32077E1C95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408BECF5-29FD-4BDD-B0F3-EFD5CDD1B91E}" type="pres">
      <dgm:prSet presAssocID="{F2C8BE7A-8AB0-4FF2-AA96-B32077E1C958}" presName="spaceRect" presStyleCnt="0"/>
      <dgm:spPr/>
    </dgm:pt>
    <dgm:pt modelId="{AD78D973-2983-45DA-96AC-C9C80F7C4418}" type="pres">
      <dgm:prSet presAssocID="{F2C8BE7A-8AB0-4FF2-AA96-B32077E1C958}" presName="parTx" presStyleLbl="revTx" presStyleIdx="1" presStyleCnt="5">
        <dgm:presLayoutVars>
          <dgm:chMax val="0"/>
          <dgm:chPref val="0"/>
        </dgm:presLayoutVars>
      </dgm:prSet>
      <dgm:spPr/>
    </dgm:pt>
    <dgm:pt modelId="{1B4B3D59-6692-4DCD-88E8-8A77B0FE4ACB}" type="pres">
      <dgm:prSet presAssocID="{47D825AF-AE9B-47E4-96AC-D63FA28D51EB}" presName="sibTrans" presStyleCnt="0"/>
      <dgm:spPr/>
    </dgm:pt>
    <dgm:pt modelId="{E3239E3D-7926-43E1-AECD-646CCCCEBBB7}" type="pres">
      <dgm:prSet presAssocID="{A14F042C-81FA-4B9C-8E66-E61D23D56AE9}" presName="compNode" presStyleCnt="0"/>
      <dgm:spPr/>
    </dgm:pt>
    <dgm:pt modelId="{A431BDFE-787B-4B93-A4A4-CB8EE2B93DD2}" type="pres">
      <dgm:prSet presAssocID="{A14F042C-81FA-4B9C-8E66-E61D23D56AE9}" presName="bgRect" presStyleLbl="bgShp" presStyleIdx="2" presStyleCnt="5"/>
      <dgm:spPr/>
    </dgm:pt>
    <dgm:pt modelId="{303FD171-5EF0-49BA-AB25-6624CB4D80AB}" type="pres">
      <dgm:prSet presAssocID="{A14F042C-81FA-4B9C-8E66-E61D23D56AE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rson with Idea"/>
        </a:ext>
      </dgm:extLst>
    </dgm:pt>
    <dgm:pt modelId="{96F84AE8-746B-4034-A557-4F3F4A148316}" type="pres">
      <dgm:prSet presAssocID="{A14F042C-81FA-4B9C-8E66-E61D23D56AE9}" presName="spaceRect" presStyleCnt="0"/>
      <dgm:spPr/>
    </dgm:pt>
    <dgm:pt modelId="{5D41B407-BB1F-424C-AD11-6CE9398143C7}" type="pres">
      <dgm:prSet presAssocID="{A14F042C-81FA-4B9C-8E66-E61D23D56AE9}" presName="parTx" presStyleLbl="revTx" presStyleIdx="2" presStyleCnt="5">
        <dgm:presLayoutVars>
          <dgm:chMax val="0"/>
          <dgm:chPref val="0"/>
        </dgm:presLayoutVars>
      </dgm:prSet>
      <dgm:spPr/>
    </dgm:pt>
    <dgm:pt modelId="{FB6E8F0E-A621-4158-8516-6D19AA531049}" type="pres">
      <dgm:prSet presAssocID="{6ADF5219-E8EB-454B-9316-DAD7D0983FB4}" presName="sibTrans" presStyleCnt="0"/>
      <dgm:spPr/>
    </dgm:pt>
    <dgm:pt modelId="{B432BCB0-AF99-4BB4-8193-8CC9387AC866}" type="pres">
      <dgm:prSet presAssocID="{8825E311-46D0-41A3-889F-E0A11D2577E4}" presName="compNode" presStyleCnt="0"/>
      <dgm:spPr/>
    </dgm:pt>
    <dgm:pt modelId="{0537E1D1-1E12-4353-8DA9-6AE5F048C395}" type="pres">
      <dgm:prSet presAssocID="{8825E311-46D0-41A3-889F-E0A11D2577E4}" presName="bgRect" presStyleLbl="bgShp" presStyleIdx="3" presStyleCnt="5"/>
      <dgm:spPr/>
    </dgm:pt>
    <dgm:pt modelId="{2CC0F721-C3B4-4A17-9D51-B2EA5B59A27A}" type="pres">
      <dgm:prSet presAssocID="{8825E311-46D0-41A3-889F-E0A11D2577E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search"/>
        </a:ext>
      </dgm:extLst>
    </dgm:pt>
    <dgm:pt modelId="{BF18DD0F-1013-40C5-8DF3-B36287846264}" type="pres">
      <dgm:prSet presAssocID="{8825E311-46D0-41A3-889F-E0A11D2577E4}" presName="spaceRect" presStyleCnt="0"/>
      <dgm:spPr/>
    </dgm:pt>
    <dgm:pt modelId="{FF0035F0-EF98-40BD-82DB-E0B6FC5C2A31}" type="pres">
      <dgm:prSet presAssocID="{8825E311-46D0-41A3-889F-E0A11D2577E4}" presName="parTx" presStyleLbl="revTx" presStyleIdx="3" presStyleCnt="5">
        <dgm:presLayoutVars>
          <dgm:chMax val="0"/>
          <dgm:chPref val="0"/>
        </dgm:presLayoutVars>
      </dgm:prSet>
      <dgm:spPr/>
    </dgm:pt>
    <dgm:pt modelId="{D988030C-4E8C-40E2-88C0-A7ABDA9AEC2D}" type="pres">
      <dgm:prSet presAssocID="{D3AAFC29-29AA-488B-8C4D-C5E46FECAF84}" presName="sibTrans" presStyleCnt="0"/>
      <dgm:spPr/>
    </dgm:pt>
    <dgm:pt modelId="{89BC606A-0D4B-44A5-8E0A-149056BE37CE}" type="pres">
      <dgm:prSet presAssocID="{34207D44-5017-4ED9-B558-C345382329D8}" presName="compNode" presStyleCnt="0"/>
      <dgm:spPr/>
    </dgm:pt>
    <dgm:pt modelId="{8478263D-6DDE-449F-923A-E16D55D88717}" type="pres">
      <dgm:prSet presAssocID="{34207D44-5017-4ED9-B558-C345382329D8}" presName="bgRect" presStyleLbl="bgShp" presStyleIdx="4" presStyleCnt="5"/>
      <dgm:spPr/>
    </dgm:pt>
    <dgm:pt modelId="{DD284BB7-E790-4817-B73B-520573394DDB}" type="pres">
      <dgm:prSet presAssocID="{34207D44-5017-4ED9-B558-C345382329D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umbbell"/>
        </a:ext>
      </dgm:extLst>
    </dgm:pt>
    <dgm:pt modelId="{91CA9E1F-5164-46AB-ABA7-645DFFEE0A49}" type="pres">
      <dgm:prSet presAssocID="{34207D44-5017-4ED9-B558-C345382329D8}" presName="spaceRect" presStyleCnt="0"/>
      <dgm:spPr/>
    </dgm:pt>
    <dgm:pt modelId="{1ADA96EB-6ABA-4CA8-8C25-68194715FE89}" type="pres">
      <dgm:prSet presAssocID="{34207D44-5017-4ED9-B558-C345382329D8}" presName="parTx" presStyleLbl="revTx" presStyleIdx="4" presStyleCnt="5">
        <dgm:presLayoutVars>
          <dgm:chMax val="0"/>
          <dgm:chPref val="0"/>
        </dgm:presLayoutVars>
      </dgm:prSet>
      <dgm:spPr/>
    </dgm:pt>
  </dgm:ptLst>
  <dgm:cxnLst>
    <dgm:cxn modelId="{F2466528-EF0B-4E76-A45C-FF76D8115A02}" srcId="{91509AB9-8C21-4457-ABCF-647D65C80F67}" destId="{34207D44-5017-4ED9-B558-C345382329D8}" srcOrd="4" destOrd="0" parTransId="{CCD002D6-243A-49D6-BA01-4212C8B9E7BD}" sibTransId="{985C15FA-CB29-4973-98D5-F8BE900454BC}"/>
    <dgm:cxn modelId="{98B6E15B-58E2-464B-AB43-5713815416BE}" type="presOf" srcId="{34207D44-5017-4ED9-B558-C345382329D8}" destId="{1ADA96EB-6ABA-4CA8-8C25-68194715FE89}" srcOrd="0" destOrd="0" presId="urn:microsoft.com/office/officeart/2018/2/layout/IconVerticalSolidList"/>
    <dgm:cxn modelId="{D17D2A6C-8CCA-478B-812C-3B48F9D7F321}" type="presOf" srcId="{A14F042C-81FA-4B9C-8E66-E61D23D56AE9}" destId="{5D41B407-BB1F-424C-AD11-6CE9398143C7}" srcOrd="0" destOrd="0" presId="urn:microsoft.com/office/officeart/2018/2/layout/IconVerticalSolidList"/>
    <dgm:cxn modelId="{9872C670-CB2A-4032-9112-1B2953D315F7}" type="presOf" srcId="{EE5497EE-6A8B-42F6-8559-C62F4A408E12}" destId="{4D3EC27F-F50B-44EC-BC52-1CDFEEAB6C56}" srcOrd="0" destOrd="0" presId="urn:microsoft.com/office/officeart/2018/2/layout/IconVerticalSolidList"/>
    <dgm:cxn modelId="{E9E5BB71-61D8-44F0-AD95-66C785081281}" srcId="{91509AB9-8C21-4457-ABCF-647D65C80F67}" destId="{A14F042C-81FA-4B9C-8E66-E61D23D56AE9}" srcOrd="2" destOrd="0" parTransId="{09750B53-78F7-4F4D-BBDA-B18AAEE0C959}" sibTransId="{6ADF5219-E8EB-454B-9316-DAD7D0983FB4}"/>
    <dgm:cxn modelId="{BD336D8C-5E9C-461E-9186-8B8BBDC2F9EF}" type="presOf" srcId="{91509AB9-8C21-4457-ABCF-647D65C80F67}" destId="{F32C4440-4AC3-4A90-9A9A-5AFBC42DB56B}" srcOrd="0" destOrd="0" presId="urn:microsoft.com/office/officeart/2018/2/layout/IconVerticalSolidList"/>
    <dgm:cxn modelId="{4C2F94B6-10B5-4785-A79F-EACE0FDD9508}" type="presOf" srcId="{8825E311-46D0-41A3-889F-E0A11D2577E4}" destId="{FF0035F0-EF98-40BD-82DB-E0B6FC5C2A31}" srcOrd="0" destOrd="0" presId="urn:microsoft.com/office/officeart/2018/2/layout/IconVerticalSolidList"/>
    <dgm:cxn modelId="{6F11CEC1-FE45-4787-A53E-62BC907D483A}" type="presOf" srcId="{F2C8BE7A-8AB0-4FF2-AA96-B32077E1C958}" destId="{AD78D973-2983-45DA-96AC-C9C80F7C4418}" srcOrd="0" destOrd="0" presId="urn:microsoft.com/office/officeart/2018/2/layout/IconVerticalSolidList"/>
    <dgm:cxn modelId="{A41B9ADC-AAEC-457C-9045-85507CCB332C}" srcId="{91509AB9-8C21-4457-ABCF-647D65C80F67}" destId="{EE5497EE-6A8B-42F6-8559-C62F4A408E12}" srcOrd="0" destOrd="0" parTransId="{CFEF90BA-BD22-4542-808D-AB1B2CC205C0}" sibTransId="{F639D46B-F28C-42BF-B6BA-1AEBB5725D83}"/>
    <dgm:cxn modelId="{5496EBE4-6783-44C6-817C-08868C4B772F}" srcId="{91509AB9-8C21-4457-ABCF-647D65C80F67}" destId="{8825E311-46D0-41A3-889F-E0A11D2577E4}" srcOrd="3" destOrd="0" parTransId="{DFC4C9E8-7450-4EA0-8F51-7119793AC6A2}" sibTransId="{D3AAFC29-29AA-488B-8C4D-C5E46FECAF84}"/>
    <dgm:cxn modelId="{EB9FBAFB-775A-4CF4-BCD3-8D63E9A96B16}" srcId="{91509AB9-8C21-4457-ABCF-647D65C80F67}" destId="{F2C8BE7A-8AB0-4FF2-AA96-B32077E1C958}" srcOrd="1" destOrd="0" parTransId="{54DC4F00-3C1A-4D36-A658-E0FA8791078F}" sibTransId="{47D825AF-AE9B-47E4-96AC-D63FA28D51EB}"/>
    <dgm:cxn modelId="{58D4DA57-26F2-44D2-94D3-0D50CC897B6D}" type="presParOf" srcId="{F32C4440-4AC3-4A90-9A9A-5AFBC42DB56B}" destId="{8B5D34C5-C323-43B1-9E34-87B7A8CC2DC6}" srcOrd="0" destOrd="0" presId="urn:microsoft.com/office/officeart/2018/2/layout/IconVerticalSolidList"/>
    <dgm:cxn modelId="{28423029-D2F1-4F83-AA60-0C4B125FE214}" type="presParOf" srcId="{8B5D34C5-C323-43B1-9E34-87B7A8CC2DC6}" destId="{85C2D42F-D9BB-473A-999B-C54BF4B53C46}" srcOrd="0" destOrd="0" presId="urn:microsoft.com/office/officeart/2018/2/layout/IconVerticalSolidList"/>
    <dgm:cxn modelId="{BDD38D2D-393B-40D5-B6A4-85AF3C10EF17}" type="presParOf" srcId="{8B5D34C5-C323-43B1-9E34-87B7A8CC2DC6}" destId="{7AB59B46-82F2-4464-8539-BFDB511BE653}" srcOrd="1" destOrd="0" presId="urn:microsoft.com/office/officeart/2018/2/layout/IconVerticalSolidList"/>
    <dgm:cxn modelId="{AEC3E36B-231C-4508-887A-E56800377083}" type="presParOf" srcId="{8B5D34C5-C323-43B1-9E34-87B7A8CC2DC6}" destId="{F14A9059-A2FC-4690-9472-09D0ED04040F}" srcOrd="2" destOrd="0" presId="urn:microsoft.com/office/officeart/2018/2/layout/IconVerticalSolidList"/>
    <dgm:cxn modelId="{09749B29-46B5-4E22-9531-89BF3212C600}" type="presParOf" srcId="{8B5D34C5-C323-43B1-9E34-87B7A8CC2DC6}" destId="{4D3EC27F-F50B-44EC-BC52-1CDFEEAB6C56}" srcOrd="3" destOrd="0" presId="urn:microsoft.com/office/officeart/2018/2/layout/IconVerticalSolidList"/>
    <dgm:cxn modelId="{D040FE7A-7F1A-4938-BAAA-F9B2696C728F}" type="presParOf" srcId="{F32C4440-4AC3-4A90-9A9A-5AFBC42DB56B}" destId="{C5E1F468-CE96-4CAD-82CE-031C208AD510}" srcOrd="1" destOrd="0" presId="urn:microsoft.com/office/officeart/2018/2/layout/IconVerticalSolidList"/>
    <dgm:cxn modelId="{2725AC8D-6269-4910-A167-B38259A4F460}" type="presParOf" srcId="{F32C4440-4AC3-4A90-9A9A-5AFBC42DB56B}" destId="{813986C6-A2FF-4DB0-961C-62EFE5CB1AA2}" srcOrd="2" destOrd="0" presId="urn:microsoft.com/office/officeart/2018/2/layout/IconVerticalSolidList"/>
    <dgm:cxn modelId="{7FA14B32-4A3D-4FFF-81E1-959D86EF9864}" type="presParOf" srcId="{813986C6-A2FF-4DB0-961C-62EFE5CB1AA2}" destId="{8FD981AF-99EA-45BD-AEE5-8CBD4C798F1F}" srcOrd="0" destOrd="0" presId="urn:microsoft.com/office/officeart/2018/2/layout/IconVerticalSolidList"/>
    <dgm:cxn modelId="{D5E912E0-B000-4339-9F06-D77923A76967}" type="presParOf" srcId="{813986C6-A2FF-4DB0-961C-62EFE5CB1AA2}" destId="{793AD4AB-3429-4FF4-BABC-7EDFF5CE4485}" srcOrd="1" destOrd="0" presId="urn:microsoft.com/office/officeart/2018/2/layout/IconVerticalSolidList"/>
    <dgm:cxn modelId="{9DA97627-E231-47FB-AE1A-7E5E6AB0A632}" type="presParOf" srcId="{813986C6-A2FF-4DB0-961C-62EFE5CB1AA2}" destId="{408BECF5-29FD-4BDD-B0F3-EFD5CDD1B91E}" srcOrd="2" destOrd="0" presId="urn:microsoft.com/office/officeart/2018/2/layout/IconVerticalSolidList"/>
    <dgm:cxn modelId="{483B3A2E-D4E6-4E0C-B561-A45F2E60781F}" type="presParOf" srcId="{813986C6-A2FF-4DB0-961C-62EFE5CB1AA2}" destId="{AD78D973-2983-45DA-96AC-C9C80F7C4418}" srcOrd="3" destOrd="0" presId="urn:microsoft.com/office/officeart/2018/2/layout/IconVerticalSolidList"/>
    <dgm:cxn modelId="{7D0B8C2D-0354-4886-9911-593BE134565C}" type="presParOf" srcId="{F32C4440-4AC3-4A90-9A9A-5AFBC42DB56B}" destId="{1B4B3D59-6692-4DCD-88E8-8A77B0FE4ACB}" srcOrd="3" destOrd="0" presId="urn:microsoft.com/office/officeart/2018/2/layout/IconVerticalSolidList"/>
    <dgm:cxn modelId="{F8F0A99C-85D2-437E-9177-D56A44C82F13}" type="presParOf" srcId="{F32C4440-4AC3-4A90-9A9A-5AFBC42DB56B}" destId="{E3239E3D-7926-43E1-AECD-646CCCCEBBB7}" srcOrd="4" destOrd="0" presId="urn:microsoft.com/office/officeart/2018/2/layout/IconVerticalSolidList"/>
    <dgm:cxn modelId="{68C24540-A46E-4755-83DD-9F566377EC1A}" type="presParOf" srcId="{E3239E3D-7926-43E1-AECD-646CCCCEBBB7}" destId="{A431BDFE-787B-4B93-A4A4-CB8EE2B93DD2}" srcOrd="0" destOrd="0" presId="urn:microsoft.com/office/officeart/2018/2/layout/IconVerticalSolidList"/>
    <dgm:cxn modelId="{E49EE6DC-9D41-458F-9E7A-740BB8EC3DED}" type="presParOf" srcId="{E3239E3D-7926-43E1-AECD-646CCCCEBBB7}" destId="{303FD171-5EF0-49BA-AB25-6624CB4D80AB}" srcOrd="1" destOrd="0" presId="urn:microsoft.com/office/officeart/2018/2/layout/IconVerticalSolidList"/>
    <dgm:cxn modelId="{804ECDAF-5F93-48DF-A8D5-1E39BAA0122D}" type="presParOf" srcId="{E3239E3D-7926-43E1-AECD-646CCCCEBBB7}" destId="{96F84AE8-746B-4034-A557-4F3F4A148316}" srcOrd="2" destOrd="0" presId="urn:microsoft.com/office/officeart/2018/2/layout/IconVerticalSolidList"/>
    <dgm:cxn modelId="{CECFF828-B6E0-40C3-BAA7-288AA693AD5C}" type="presParOf" srcId="{E3239E3D-7926-43E1-AECD-646CCCCEBBB7}" destId="{5D41B407-BB1F-424C-AD11-6CE9398143C7}" srcOrd="3" destOrd="0" presId="urn:microsoft.com/office/officeart/2018/2/layout/IconVerticalSolidList"/>
    <dgm:cxn modelId="{A7A00A55-08F8-469D-AC96-929889A464DB}" type="presParOf" srcId="{F32C4440-4AC3-4A90-9A9A-5AFBC42DB56B}" destId="{FB6E8F0E-A621-4158-8516-6D19AA531049}" srcOrd="5" destOrd="0" presId="urn:microsoft.com/office/officeart/2018/2/layout/IconVerticalSolidList"/>
    <dgm:cxn modelId="{D0E9CAEB-466F-45DA-9B0C-92F5BFF825D2}" type="presParOf" srcId="{F32C4440-4AC3-4A90-9A9A-5AFBC42DB56B}" destId="{B432BCB0-AF99-4BB4-8193-8CC9387AC866}" srcOrd="6" destOrd="0" presId="urn:microsoft.com/office/officeart/2018/2/layout/IconVerticalSolidList"/>
    <dgm:cxn modelId="{3FD5DE6E-4D5E-47F9-9044-5F7FEF7C0651}" type="presParOf" srcId="{B432BCB0-AF99-4BB4-8193-8CC9387AC866}" destId="{0537E1D1-1E12-4353-8DA9-6AE5F048C395}" srcOrd="0" destOrd="0" presId="urn:microsoft.com/office/officeart/2018/2/layout/IconVerticalSolidList"/>
    <dgm:cxn modelId="{32A4F2C5-54BE-4304-9A0C-BD004AB27932}" type="presParOf" srcId="{B432BCB0-AF99-4BB4-8193-8CC9387AC866}" destId="{2CC0F721-C3B4-4A17-9D51-B2EA5B59A27A}" srcOrd="1" destOrd="0" presId="urn:microsoft.com/office/officeart/2018/2/layout/IconVerticalSolidList"/>
    <dgm:cxn modelId="{C21A1F91-7013-4714-AFE9-614704604DFF}" type="presParOf" srcId="{B432BCB0-AF99-4BB4-8193-8CC9387AC866}" destId="{BF18DD0F-1013-40C5-8DF3-B36287846264}" srcOrd="2" destOrd="0" presId="urn:microsoft.com/office/officeart/2018/2/layout/IconVerticalSolidList"/>
    <dgm:cxn modelId="{0FC03094-3FCF-4A24-BB07-03623B3378CC}" type="presParOf" srcId="{B432BCB0-AF99-4BB4-8193-8CC9387AC866}" destId="{FF0035F0-EF98-40BD-82DB-E0B6FC5C2A31}" srcOrd="3" destOrd="0" presId="urn:microsoft.com/office/officeart/2018/2/layout/IconVerticalSolidList"/>
    <dgm:cxn modelId="{69F3C7BC-9637-49FF-BE0A-AB9C0C86D361}" type="presParOf" srcId="{F32C4440-4AC3-4A90-9A9A-5AFBC42DB56B}" destId="{D988030C-4E8C-40E2-88C0-A7ABDA9AEC2D}" srcOrd="7" destOrd="0" presId="urn:microsoft.com/office/officeart/2018/2/layout/IconVerticalSolidList"/>
    <dgm:cxn modelId="{7305099F-7500-4A37-ADF1-027963CF79C3}" type="presParOf" srcId="{F32C4440-4AC3-4A90-9A9A-5AFBC42DB56B}" destId="{89BC606A-0D4B-44A5-8E0A-149056BE37CE}" srcOrd="8" destOrd="0" presId="urn:microsoft.com/office/officeart/2018/2/layout/IconVerticalSolidList"/>
    <dgm:cxn modelId="{52D000A8-ED13-4BBB-8AE9-20254A81D769}" type="presParOf" srcId="{89BC606A-0D4B-44A5-8E0A-149056BE37CE}" destId="{8478263D-6DDE-449F-923A-E16D55D88717}" srcOrd="0" destOrd="0" presId="urn:microsoft.com/office/officeart/2018/2/layout/IconVerticalSolidList"/>
    <dgm:cxn modelId="{088CCCAB-2307-46CD-BDCE-087D00C6845C}" type="presParOf" srcId="{89BC606A-0D4B-44A5-8E0A-149056BE37CE}" destId="{DD284BB7-E790-4817-B73B-520573394DDB}" srcOrd="1" destOrd="0" presId="urn:microsoft.com/office/officeart/2018/2/layout/IconVerticalSolidList"/>
    <dgm:cxn modelId="{A53B3B64-DF25-4658-A28A-141F547528EF}" type="presParOf" srcId="{89BC606A-0D4B-44A5-8E0A-149056BE37CE}" destId="{91CA9E1F-5164-46AB-ABA7-645DFFEE0A49}" srcOrd="2" destOrd="0" presId="urn:microsoft.com/office/officeart/2018/2/layout/IconVerticalSolidList"/>
    <dgm:cxn modelId="{FB9CB3CC-598D-4A12-8B0C-488BB2FB2267}" type="presParOf" srcId="{89BC606A-0D4B-44A5-8E0A-149056BE37CE}" destId="{1ADA96EB-6ABA-4CA8-8C25-68194715FE8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509AB9-8C21-4457-ABCF-647D65C80F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5497EE-6A8B-42F6-8559-C62F4A408E12}">
      <dgm:prSet custT="1"/>
      <dgm:spPr/>
      <dgm:t>
        <a:bodyPr/>
        <a:lstStyle/>
        <a:p>
          <a:pPr>
            <a:lnSpc>
              <a:spcPct val="100000"/>
            </a:lnSpc>
          </a:pPr>
          <a:r>
            <a:rPr lang="en-US" sz="1600" dirty="0">
              <a:solidFill>
                <a:schemeClr val="bg1"/>
              </a:solidFill>
            </a:rPr>
            <a:t>people to proactively care about themselves and also encourages individuals to prioritize their mental well-being.</a:t>
          </a:r>
        </a:p>
      </dgm:t>
    </dgm:pt>
    <dgm:pt modelId="{CFEF90BA-BD22-4542-808D-AB1B2CC205C0}" type="parTrans" cxnId="{A41B9ADC-AAEC-457C-9045-85507CCB332C}">
      <dgm:prSet/>
      <dgm:spPr/>
      <dgm:t>
        <a:bodyPr/>
        <a:lstStyle/>
        <a:p>
          <a:endParaRPr lang="en-US"/>
        </a:p>
      </dgm:t>
    </dgm:pt>
    <dgm:pt modelId="{F639D46B-F28C-42BF-B6BA-1AEBB5725D83}" type="sibTrans" cxnId="{A41B9ADC-AAEC-457C-9045-85507CCB332C}">
      <dgm:prSet/>
      <dgm:spPr/>
      <dgm:t>
        <a:bodyPr/>
        <a:lstStyle/>
        <a:p>
          <a:endParaRPr lang="en-US"/>
        </a:p>
      </dgm:t>
    </dgm:pt>
    <dgm:pt modelId="{F2C8BE7A-8AB0-4FF2-AA96-B32077E1C958}">
      <dgm:prSet custT="1"/>
      <dgm:spPr/>
      <dgm:t>
        <a:bodyPr/>
        <a:lstStyle/>
        <a:p>
          <a:pPr>
            <a:lnSpc>
              <a:spcPct val="100000"/>
            </a:lnSpc>
          </a:pPr>
          <a:r>
            <a:rPr lang="en-US" sz="2000" u="sng">
              <a:solidFill>
                <a:srgbClr val="FF0000"/>
              </a:solidFill>
            </a:rPr>
            <a:t>2. General Public and Individuals:</a:t>
          </a:r>
          <a:endParaRPr lang="en-US" sz="2000" dirty="0">
            <a:solidFill>
              <a:srgbClr val="FF0000"/>
            </a:solidFill>
          </a:endParaRPr>
        </a:p>
      </dgm:t>
    </dgm:pt>
    <dgm:pt modelId="{54DC4F00-3C1A-4D36-A658-E0FA8791078F}" type="parTrans" cxnId="{EB9FBAFB-775A-4CF4-BCD3-8D63E9A96B16}">
      <dgm:prSet/>
      <dgm:spPr/>
      <dgm:t>
        <a:bodyPr/>
        <a:lstStyle/>
        <a:p>
          <a:endParaRPr lang="en-US"/>
        </a:p>
      </dgm:t>
    </dgm:pt>
    <dgm:pt modelId="{47D825AF-AE9B-47E4-96AC-D63FA28D51EB}" type="sibTrans" cxnId="{EB9FBAFB-775A-4CF4-BCD3-8D63E9A96B16}">
      <dgm:prSet/>
      <dgm:spPr/>
      <dgm:t>
        <a:bodyPr/>
        <a:lstStyle/>
        <a:p>
          <a:endParaRPr lang="en-US"/>
        </a:p>
      </dgm:t>
    </dgm:pt>
    <dgm:pt modelId="{A14F042C-81FA-4B9C-8E66-E61D23D56AE9}">
      <dgm:prSet custT="1"/>
      <dgm:spPr/>
      <dgm:t>
        <a:bodyPr/>
        <a:lstStyle/>
        <a:p>
          <a:pPr>
            <a:lnSpc>
              <a:spcPct val="100000"/>
            </a:lnSpc>
          </a:pPr>
          <a:r>
            <a:rPr lang="en-US" sz="1600" dirty="0">
              <a:solidFill>
                <a:schemeClr val="bg1"/>
              </a:solidFill>
            </a:rPr>
            <a:t>- Characteristics: General users, individuals seeking to understand their own mental fitness rates.</a:t>
          </a:r>
        </a:p>
      </dgm:t>
    </dgm:pt>
    <dgm:pt modelId="{09750B53-78F7-4F4D-BBDA-B18AAEE0C959}" type="parTrans" cxnId="{E9E5BB71-61D8-44F0-AD95-66C785081281}">
      <dgm:prSet/>
      <dgm:spPr/>
      <dgm:t>
        <a:bodyPr/>
        <a:lstStyle/>
        <a:p>
          <a:endParaRPr lang="en-US"/>
        </a:p>
      </dgm:t>
    </dgm:pt>
    <dgm:pt modelId="{6ADF5219-E8EB-454B-9316-DAD7D0983FB4}" type="sibTrans" cxnId="{E9E5BB71-61D8-44F0-AD95-66C785081281}">
      <dgm:prSet/>
      <dgm:spPr/>
      <dgm:t>
        <a:bodyPr/>
        <a:lstStyle/>
        <a:p>
          <a:endParaRPr lang="en-US"/>
        </a:p>
      </dgm:t>
    </dgm:pt>
    <dgm:pt modelId="{8825E311-46D0-41A3-889F-E0A11D2577E4}">
      <dgm:prSet custT="1"/>
      <dgm:spPr/>
      <dgm:t>
        <a:bodyPr/>
        <a:lstStyle/>
        <a:p>
          <a:pPr>
            <a:lnSpc>
              <a:spcPct val="100000"/>
            </a:lnSpc>
          </a:pPr>
          <a:r>
            <a:rPr lang="en-US" sz="1600">
              <a:solidFill>
                <a:schemeClr val="bg1"/>
              </a:solidFill>
            </a:rPr>
            <a:t>- Needs: These users are interested in gaining insights into mental health, understanding the impact of different factors on mental fitness, and obtaining an estimate of their own mental fitness based on their personal information.</a:t>
          </a:r>
          <a:endParaRPr lang="en-US" sz="1600" dirty="0">
            <a:solidFill>
              <a:schemeClr val="bg1"/>
            </a:solidFill>
          </a:endParaRPr>
        </a:p>
      </dgm:t>
    </dgm:pt>
    <dgm:pt modelId="{DFC4C9E8-7450-4EA0-8F51-7119793AC6A2}" type="parTrans" cxnId="{5496EBE4-6783-44C6-817C-08868C4B772F}">
      <dgm:prSet/>
      <dgm:spPr/>
      <dgm:t>
        <a:bodyPr/>
        <a:lstStyle/>
        <a:p>
          <a:endParaRPr lang="en-US"/>
        </a:p>
      </dgm:t>
    </dgm:pt>
    <dgm:pt modelId="{D3AAFC29-29AA-488B-8C4D-C5E46FECAF84}" type="sibTrans" cxnId="{5496EBE4-6783-44C6-817C-08868C4B772F}">
      <dgm:prSet/>
      <dgm:spPr/>
      <dgm:t>
        <a:bodyPr/>
        <a:lstStyle/>
        <a:p>
          <a:endParaRPr lang="en-US"/>
        </a:p>
      </dgm:t>
    </dgm:pt>
    <dgm:pt modelId="{34207D44-5017-4ED9-B558-C345382329D8}">
      <dgm:prSet custT="1"/>
      <dgm:spPr/>
      <dgm:t>
        <a:bodyPr/>
        <a:lstStyle/>
        <a:p>
          <a:pPr>
            <a:lnSpc>
              <a:spcPct val="100000"/>
            </a:lnSpc>
          </a:pPr>
          <a:r>
            <a:rPr lang="en-US" sz="1600" dirty="0">
              <a:solidFill>
                <a:schemeClr val="bg1"/>
              </a:solidFill>
            </a:rPr>
            <a:t>Benefits: The project offers an interactive interface where users can input their relevant details, and the system provides an estimated mental fitness rate. This enables individuals to gain self-awareness about their mental fitness and potentially seek appropriate support or take actions to improve their mental well-being. It encourages</a:t>
          </a:r>
        </a:p>
        <a:p>
          <a:pPr>
            <a:lnSpc>
              <a:spcPct val="100000"/>
            </a:lnSpc>
          </a:pPr>
          <a:endParaRPr lang="en-US" sz="1600" dirty="0">
            <a:solidFill>
              <a:schemeClr val="bg1"/>
            </a:solidFill>
          </a:endParaRPr>
        </a:p>
      </dgm:t>
    </dgm:pt>
    <dgm:pt modelId="{CCD002D6-243A-49D6-BA01-4212C8B9E7BD}" type="parTrans" cxnId="{F2466528-EF0B-4E76-A45C-FF76D8115A02}">
      <dgm:prSet/>
      <dgm:spPr/>
      <dgm:t>
        <a:bodyPr/>
        <a:lstStyle/>
        <a:p>
          <a:endParaRPr lang="en-US"/>
        </a:p>
      </dgm:t>
    </dgm:pt>
    <dgm:pt modelId="{985C15FA-CB29-4973-98D5-F8BE900454BC}" type="sibTrans" cxnId="{F2466528-EF0B-4E76-A45C-FF76D8115A02}">
      <dgm:prSet/>
      <dgm:spPr/>
      <dgm:t>
        <a:bodyPr/>
        <a:lstStyle/>
        <a:p>
          <a:endParaRPr lang="en-US"/>
        </a:p>
      </dgm:t>
    </dgm:pt>
    <dgm:pt modelId="{F32C4440-4AC3-4A90-9A9A-5AFBC42DB56B}" type="pres">
      <dgm:prSet presAssocID="{91509AB9-8C21-4457-ABCF-647D65C80F67}" presName="root" presStyleCnt="0">
        <dgm:presLayoutVars>
          <dgm:dir/>
          <dgm:resizeHandles val="exact"/>
        </dgm:presLayoutVars>
      </dgm:prSet>
      <dgm:spPr/>
    </dgm:pt>
    <dgm:pt modelId="{813986C6-A2FF-4DB0-961C-62EFE5CB1AA2}" type="pres">
      <dgm:prSet presAssocID="{F2C8BE7A-8AB0-4FF2-AA96-B32077E1C958}" presName="compNode" presStyleCnt="0"/>
      <dgm:spPr/>
    </dgm:pt>
    <dgm:pt modelId="{8FD981AF-99EA-45BD-AEE5-8CBD4C798F1F}" type="pres">
      <dgm:prSet presAssocID="{F2C8BE7A-8AB0-4FF2-AA96-B32077E1C958}" presName="bgRect" presStyleLbl="bgShp" presStyleIdx="0" presStyleCnt="5" custLinFactNeighborX="-7942" custLinFactNeighborY="-1581"/>
      <dgm:spPr/>
    </dgm:pt>
    <dgm:pt modelId="{793AD4AB-3429-4FF4-BABC-7EDFF5CE4485}" type="pres">
      <dgm:prSet presAssocID="{F2C8BE7A-8AB0-4FF2-AA96-B32077E1C9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408BECF5-29FD-4BDD-B0F3-EFD5CDD1B91E}" type="pres">
      <dgm:prSet presAssocID="{F2C8BE7A-8AB0-4FF2-AA96-B32077E1C958}" presName="spaceRect" presStyleCnt="0"/>
      <dgm:spPr/>
    </dgm:pt>
    <dgm:pt modelId="{AD78D973-2983-45DA-96AC-C9C80F7C4418}" type="pres">
      <dgm:prSet presAssocID="{F2C8BE7A-8AB0-4FF2-AA96-B32077E1C958}" presName="parTx" presStyleLbl="revTx" presStyleIdx="0" presStyleCnt="5">
        <dgm:presLayoutVars>
          <dgm:chMax val="0"/>
          <dgm:chPref val="0"/>
        </dgm:presLayoutVars>
      </dgm:prSet>
      <dgm:spPr/>
    </dgm:pt>
    <dgm:pt modelId="{1B4B3D59-6692-4DCD-88E8-8A77B0FE4ACB}" type="pres">
      <dgm:prSet presAssocID="{47D825AF-AE9B-47E4-96AC-D63FA28D51EB}" presName="sibTrans" presStyleCnt="0"/>
      <dgm:spPr/>
    </dgm:pt>
    <dgm:pt modelId="{E3239E3D-7926-43E1-AECD-646CCCCEBBB7}" type="pres">
      <dgm:prSet presAssocID="{A14F042C-81FA-4B9C-8E66-E61D23D56AE9}" presName="compNode" presStyleCnt="0"/>
      <dgm:spPr/>
    </dgm:pt>
    <dgm:pt modelId="{A431BDFE-787B-4B93-A4A4-CB8EE2B93DD2}" type="pres">
      <dgm:prSet presAssocID="{A14F042C-81FA-4B9C-8E66-E61D23D56AE9}" presName="bgRect" presStyleLbl="bgShp" presStyleIdx="1" presStyleCnt="5"/>
      <dgm:spPr/>
    </dgm:pt>
    <dgm:pt modelId="{303FD171-5EF0-49BA-AB25-6624CB4D80AB}" type="pres">
      <dgm:prSet presAssocID="{A14F042C-81FA-4B9C-8E66-E61D23D56A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with Idea"/>
        </a:ext>
      </dgm:extLst>
    </dgm:pt>
    <dgm:pt modelId="{96F84AE8-746B-4034-A557-4F3F4A148316}" type="pres">
      <dgm:prSet presAssocID="{A14F042C-81FA-4B9C-8E66-E61D23D56AE9}" presName="spaceRect" presStyleCnt="0"/>
      <dgm:spPr/>
    </dgm:pt>
    <dgm:pt modelId="{5D41B407-BB1F-424C-AD11-6CE9398143C7}" type="pres">
      <dgm:prSet presAssocID="{A14F042C-81FA-4B9C-8E66-E61D23D56AE9}" presName="parTx" presStyleLbl="revTx" presStyleIdx="1" presStyleCnt="5">
        <dgm:presLayoutVars>
          <dgm:chMax val="0"/>
          <dgm:chPref val="0"/>
        </dgm:presLayoutVars>
      </dgm:prSet>
      <dgm:spPr/>
    </dgm:pt>
    <dgm:pt modelId="{FB6E8F0E-A621-4158-8516-6D19AA531049}" type="pres">
      <dgm:prSet presAssocID="{6ADF5219-E8EB-454B-9316-DAD7D0983FB4}" presName="sibTrans" presStyleCnt="0"/>
      <dgm:spPr/>
    </dgm:pt>
    <dgm:pt modelId="{B432BCB0-AF99-4BB4-8193-8CC9387AC866}" type="pres">
      <dgm:prSet presAssocID="{8825E311-46D0-41A3-889F-E0A11D2577E4}" presName="compNode" presStyleCnt="0"/>
      <dgm:spPr/>
    </dgm:pt>
    <dgm:pt modelId="{0537E1D1-1E12-4353-8DA9-6AE5F048C395}" type="pres">
      <dgm:prSet presAssocID="{8825E311-46D0-41A3-889F-E0A11D2577E4}" presName="bgRect" presStyleLbl="bgShp" presStyleIdx="2" presStyleCnt="5"/>
      <dgm:spPr/>
    </dgm:pt>
    <dgm:pt modelId="{2CC0F721-C3B4-4A17-9D51-B2EA5B59A27A}" type="pres">
      <dgm:prSet presAssocID="{8825E311-46D0-41A3-889F-E0A11D2577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BF18DD0F-1013-40C5-8DF3-B36287846264}" type="pres">
      <dgm:prSet presAssocID="{8825E311-46D0-41A3-889F-E0A11D2577E4}" presName="spaceRect" presStyleCnt="0"/>
      <dgm:spPr/>
    </dgm:pt>
    <dgm:pt modelId="{FF0035F0-EF98-40BD-82DB-E0B6FC5C2A31}" type="pres">
      <dgm:prSet presAssocID="{8825E311-46D0-41A3-889F-E0A11D2577E4}" presName="parTx" presStyleLbl="revTx" presStyleIdx="2" presStyleCnt="5">
        <dgm:presLayoutVars>
          <dgm:chMax val="0"/>
          <dgm:chPref val="0"/>
        </dgm:presLayoutVars>
      </dgm:prSet>
      <dgm:spPr/>
    </dgm:pt>
    <dgm:pt modelId="{D988030C-4E8C-40E2-88C0-A7ABDA9AEC2D}" type="pres">
      <dgm:prSet presAssocID="{D3AAFC29-29AA-488B-8C4D-C5E46FECAF84}" presName="sibTrans" presStyleCnt="0"/>
      <dgm:spPr/>
    </dgm:pt>
    <dgm:pt modelId="{89BC606A-0D4B-44A5-8E0A-149056BE37CE}" type="pres">
      <dgm:prSet presAssocID="{34207D44-5017-4ED9-B558-C345382329D8}" presName="compNode" presStyleCnt="0"/>
      <dgm:spPr/>
    </dgm:pt>
    <dgm:pt modelId="{8478263D-6DDE-449F-923A-E16D55D88717}" type="pres">
      <dgm:prSet presAssocID="{34207D44-5017-4ED9-B558-C345382329D8}" presName="bgRect" presStyleLbl="bgShp" presStyleIdx="3" presStyleCnt="5"/>
      <dgm:spPr/>
    </dgm:pt>
    <dgm:pt modelId="{DD284BB7-E790-4817-B73B-520573394DDB}" type="pres">
      <dgm:prSet presAssocID="{34207D44-5017-4ED9-B558-C345382329D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umbbell"/>
        </a:ext>
      </dgm:extLst>
    </dgm:pt>
    <dgm:pt modelId="{91CA9E1F-5164-46AB-ABA7-645DFFEE0A49}" type="pres">
      <dgm:prSet presAssocID="{34207D44-5017-4ED9-B558-C345382329D8}" presName="spaceRect" presStyleCnt="0"/>
      <dgm:spPr/>
    </dgm:pt>
    <dgm:pt modelId="{1ADA96EB-6ABA-4CA8-8C25-68194715FE89}" type="pres">
      <dgm:prSet presAssocID="{34207D44-5017-4ED9-B558-C345382329D8}" presName="parTx" presStyleLbl="revTx" presStyleIdx="3" presStyleCnt="5" custLinFactNeighborX="-1238" custLinFactNeighborY="23116">
        <dgm:presLayoutVars>
          <dgm:chMax val="0"/>
          <dgm:chPref val="0"/>
        </dgm:presLayoutVars>
      </dgm:prSet>
      <dgm:spPr/>
    </dgm:pt>
    <dgm:pt modelId="{E9D88DAB-F4D6-475C-857C-60AEEC8966FA}" type="pres">
      <dgm:prSet presAssocID="{985C15FA-CB29-4973-98D5-F8BE900454BC}" presName="sibTrans" presStyleCnt="0"/>
      <dgm:spPr/>
    </dgm:pt>
    <dgm:pt modelId="{8B5D34C5-C323-43B1-9E34-87B7A8CC2DC6}" type="pres">
      <dgm:prSet presAssocID="{EE5497EE-6A8B-42F6-8559-C62F4A408E12}" presName="compNode" presStyleCnt="0"/>
      <dgm:spPr/>
    </dgm:pt>
    <dgm:pt modelId="{85C2D42F-D9BB-473A-999B-C54BF4B53C46}" type="pres">
      <dgm:prSet presAssocID="{EE5497EE-6A8B-42F6-8559-C62F4A408E12}" presName="bgRect" presStyleLbl="bgShp" presStyleIdx="4" presStyleCnt="5"/>
      <dgm:spPr/>
    </dgm:pt>
    <dgm:pt modelId="{7AB59B46-82F2-4464-8539-BFDB511BE653}" type="pres">
      <dgm:prSet presAssocID="{EE5497EE-6A8B-42F6-8559-C62F4A408E1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rget Audience"/>
        </a:ext>
      </dgm:extLst>
    </dgm:pt>
    <dgm:pt modelId="{F14A9059-A2FC-4690-9472-09D0ED04040F}" type="pres">
      <dgm:prSet presAssocID="{EE5497EE-6A8B-42F6-8559-C62F4A408E12}" presName="spaceRect" presStyleCnt="0"/>
      <dgm:spPr/>
    </dgm:pt>
    <dgm:pt modelId="{4D3EC27F-F50B-44EC-BC52-1CDFEEAB6C56}" type="pres">
      <dgm:prSet presAssocID="{EE5497EE-6A8B-42F6-8559-C62F4A408E12}" presName="parTx" presStyleLbl="revTx" presStyleIdx="4" presStyleCnt="5">
        <dgm:presLayoutVars>
          <dgm:chMax val="0"/>
          <dgm:chPref val="0"/>
        </dgm:presLayoutVars>
      </dgm:prSet>
      <dgm:spPr/>
    </dgm:pt>
  </dgm:ptLst>
  <dgm:cxnLst>
    <dgm:cxn modelId="{F2466528-EF0B-4E76-A45C-FF76D8115A02}" srcId="{91509AB9-8C21-4457-ABCF-647D65C80F67}" destId="{34207D44-5017-4ED9-B558-C345382329D8}" srcOrd="3" destOrd="0" parTransId="{CCD002D6-243A-49D6-BA01-4212C8B9E7BD}" sibTransId="{985C15FA-CB29-4973-98D5-F8BE900454BC}"/>
    <dgm:cxn modelId="{AC34FD36-9DB5-4DB2-8593-6D259FC32611}" type="presOf" srcId="{F2C8BE7A-8AB0-4FF2-AA96-B32077E1C958}" destId="{AD78D973-2983-45DA-96AC-C9C80F7C4418}" srcOrd="0" destOrd="0" presId="urn:microsoft.com/office/officeart/2018/2/layout/IconVerticalSolidList"/>
    <dgm:cxn modelId="{8CE8EC68-87CE-4597-8664-67DF50D84637}" type="presOf" srcId="{8825E311-46D0-41A3-889F-E0A11D2577E4}" destId="{FF0035F0-EF98-40BD-82DB-E0B6FC5C2A31}" srcOrd="0" destOrd="0" presId="urn:microsoft.com/office/officeart/2018/2/layout/IconVerticalSolidList"/>
    <dgm:cxn modelId="{E9E5BB71-61D8-44F0-AD95-66C785081281}" srcId="{91509AB9-8C21-4457-ABCF-647D65C80F67}" destId="{A14F042C-81FA-4B9C-8E66-E61D23D56AE9}" srcOrd="1" destOrd="0" parTransId="{09750B53-78F7-4F4D-BBDA-B18AAEE0C959}" sibTransId="{6ADF5219-E8EB-454B-9316-DAD7D0983FB4}"/>
    <dgm:cxn modelId="{BD336D8C-5E9C-461E-9186-8B8BBDC2F9EF}" type="presOf" srcId="{91509AB9-8C21-4457-ABCF-647D65C80F67}" destId="{F32C4440-4AC3-4A90-9A9A-5AFBC42DB56B}" srcOrd="0" destOrd="0" presId="urn:microsoft.com/office/officeart/2018/2/layout/IconVerticalSolidList"/>
    <dgm:cxn modelId="{93C4CCAF-CECA-418B-9886-3B8DA4AB88E6}" type="presOf" srcId="{34207D44-5017-4ED9-B558-C345382329D8}" destId="{1ADA96EB-6ABA-4CA8-8C25-68194715FE89}" srcOrd="0" destOrd="0" presId="urn:microsoft.com/office/officeart/2018/2/layout/IconVerticalSolidList"/>
    <dgm:cxn modelId="{A41B9ADC-AAEC-457C-9045-85507CCB332C}" srcId="{91509AB9-8C21-4457-ABCF-647D65C80F67}" destId="{EE5497EE-6A8B-42F6-8559-C62F4A408E12}" srcOrd="4" destOrd="0" parTransId="{CFEF90BA-BD22-4542-808D-AB1B2CC205C0}" sibTransId="{F639D46B-F28C-42BF-B6BA-1AEBB5725D83}"/>
    <dgm:cxn modelId="{CBBAE8DC-9854-4060-B045-CF515388AB3D}" type="presOf" srcId="{EE5497EE-6A8B-42F6-8559-C62F4A408E12}" destId="{4D3EC27F-F50B-44EC-BC52-1CDFEEAB6C56}" srcOrd="0" destOrd="0" presId="urn:microsoft.com/office/officeart/2018/2/layout/IconVerticalSolidList"/>
    <dgm:cxn modelId="{5496EBE4-6783-44C6-817C-08868C4B772F}" srcId="{91509AB9-8C21-4457-ABCF-647D65C80F67}" destId="{8825E311-46D0-41A3-889F-E0A11D2577E4}" srcOrd="2" destOrd="0" parTransId="{DFC4C9E8-7450-4EA0-8F51-7119793AC6A2}" sibTransId="{D3AAFC29-29AA-488B-8C4D-C5E46FECAF84}"/>
    <dgm:cxn modelId="{737E50F8-797D-476A-8FB7-1E66C79C117F}" type="presOf" srcId="{A14F042C-81FA-4B9C-8E66-E61D23D56AE9}" destId="{5D41B407-BB1F-424C-AD11-6CE9398143C7}" srcOrd="0" destOrd="0" presId="urn:microsoft.com/office/officeart/2018/2/layout/IconVerticalSolidList"/>
    <dgm:cxn modelId="{EB9FBAFB-775A-4CF4-BCD3-8D63E9A96B16}" srcId="{91509AB9-8C21-4457-ABCF-647D65C80F67}" destId="{F2C8BE7A-8AB0-4FF2-AA96-B32077E1C958}" srcOrd="0" destOrd="0" parTransId="{54DC4F00-3C1A-4D36-A658-E0FA8791078F}" sibTransId="{47D825AF-AE9B-47E4-96AC-D63FA28D51EB}"/>
    <dgm:cxn modelId="{190F91FA-CC18-44FB-8CB7-3788E9A71E8C}" type="presParOf" srcId="{F32C4440-4AC3-4A90-9A9A-5AFBC42DB56B}" destId="{813986C6-A2FF-4DB0-961C-62EFE5CB1AA2}" srcOrd="0" destOrd="0" presId="urn:microsoft.com/office/officeart/2018/2/layout/IconVerticalSolidList"/>
    <dgm:cxn modelId="{0CC03DD9-4A92-45AA-A13F-718CD188E692}" type="presParOf" srcId="{813986C6-A2FF-4DB0-961C-62EFE5CB1AA2}" destId="{8FD981AF-99EA-45BD-AEE5-8CBD4C798F1F}" srcOrd="0" destOrd="0" presId="urn:microsoft.com/office/officeart/2018/2/layout/IconVerticalSolidList"/>
    <dgm:cxn modelId="{6EA6EAF0-F460-42C3-A392-BDB5CB4C5BC8}" type="presParOf" srcId="{813986C6-A2FF-4DB0-961C-62EFE5CB1AA2}" destId="{793AD4AB-3429-4FF4-BABC-7EDFF5CE4485}" srcOrd="1" destOrd="0" presId="urn:microsoft.com/office/officeart/2018/2/layout/IconVerticalSolidList"/>
    <dgm:cxn modelId="{99E47EF4-E468-48E5-8D4C-2184677D698E}" type="presParOf" srcId="{813986C6-A2FF-4DB0-961C-62EFE5CB1AA2}" destId="{408BECF5-29FD-4BDD-B0F3-EFD5CDD1B91E}" srcOrd="2" destOrd="0" presId="urn:microsoft.com/office/officeart/2018/2/layout/IconVerticalSolidList"/>
    <dgm:cxn modelId="{CB57D7B5-F658-41FC-BDB7-5EABA2917AA4}" type="presParOf" srcId="{813986C6-A2FF-4DB0-961C-62EFE5CB1AA2}" destId="{AD78D973-2983-45DA-96AC-C9C80F7C4418}" srcOrd="3" destOrd="0" presId="urn:microsoft.com/office/officeart/2018/2/layout/IconVerticalSolidList"/>
    <dgm:cxn modelId="{B624A12E-D721-4C61-BC8B-31801C7ABC18}" type="presParOf" srcId="{F32C4440-4AC3-4A90-9A9A-5AFBC42DB56B}" destId="{1B4B3D59-6692-4DCD-88E8-8A77B0FE4ACB}" srcOrd="1" destOrd="0" presId="urn:microsoft.com/office/officeart/2018/2/layout/IconVerticalSolidList"/>
    <dgm:cxn modelId="{EFBDDBC0-0B77-4A54-8FF3-B9579C34B157}" type="presParOf" srcId="{F32C4440-4AC3-4A90-9A9A-5AFBC42DB56B}" destId="{E3239E3D-7926-43E1-AECD-646CCCCEBBB7}" srcOrd="2" destOrd="0" presId="urn:microsoft.com/office/officeart/2018/2/layout/IconVerticalSolidList"/>
    <dgm:cxn modelId="{87381191-AE30-4CF2-81B3-8D10E2E8671A}" type="presParOf" srcId="{E3239E3D-7926-43E1-AECD-646CCCCEBBB7}" destId="{A431BDFE-787B-4B93-A4A4-CB8EE2B93DD2}" srcOrd="0" destOrd="0" presId="urn:microsoft.com/office/officeart/2018/2/layout/IconVerticalSolidList"/>
    <dgm:cxn modelId="{C3E1653C-EC68-4F50-81B8-E3E65F09219D}" type="presParOf" srcId="{E3239E3D-7926-43E1-AECD-646CCCCEBBB7}" destId="{303FD171-5EF0-49BA-AB25-6624CB4D80AB}" srcOrd="1" destOrd="0" presId="urn:microsoft.com/office/officeart/2018/2/layout/IconVerticalSolidList"/>
    <dgm:cxn modelId="{11B8FB70-CF1D-4C61-BB34-BC5A006E3CD7}" type="presParOf" srcId="{E3239E3D-7926-43E1-AECD-646CCCCEBBB7}" destId="{96F84AE8-746B-4034-A557-4F3F4A148316}" srcOrd="2" destOrd="0" presId="urn:microsoft.com/office/officeart/2018/2/layout/IconVerticalSolidList"/>
    <dgm:cxn modelId="{FA29FA31-E6B0-431B-9114-0C9FEDAF5C23}" type="presParOf" srcId="{E3239E3D-7926-43E1-AECD-646CCCCEBBB7}" destId="{5D41B407-BB1F-424C-AD11-6CE9398143C7}" srcOrd="3" destOrd="0" presId="urn:microsoft.com/office/officeart/2018/2/layout/IconVerticalSolidList"/>
    <dgm:cxn modelId="{D4DD04FF-053F-4E22-BB3A-A089F5A98F43}" type="presParOf" srcId="{F32C4440-4AC3-4A90-9A9A-5AFBC42DB56B}" destId="{FB6E8F0E-A621-4158-8516-6D19AA531049}" srcOrd="3" destOrd="0" presId="urn:microsoft.com/office/officeart/2018/2/layout/IconVerticalSolidList"/>
    <dgm:cxn modelId="{96E81094-E6F0-488A-B31E-485FD6C3D729}" type="presParOf" srcId="{F32C4440-4AC3-4A90-9A9A-5AFBC42DB56B}" destId="{B432BCB0-AF99-4BB4-8193-8CC9387AC866}" srcOrd="4" destOrd="0" presId="urn:microsoft.com/office/officeart/2018/2/layout/IconVerticalSolidList"/>
    <dgm:cxn modelId="{3EE495F6-9DE2-4586-9A07-0D794D5D9F95}" type="presParOf" srcId="{B432BCB0-AF99-4BB4-8193-8CC9387AC866}" destId="{0537E1D1-1E12-4353-8DA9-6AE5F048C395}" srcOrd="0" destOrd="0" presId="urn:microsoft.com/office/officeart/2018/2/layout/IconVerticalSolidList"/>
    <dgm:cxn modelId="{1575C17A-99F5-4633-AC63-539DE375CCA2}" type="presParOf" srcId="{B432BCB0-AF99-4BB4-8193-8CC9387AC866}" destId="{2CC0F721-C3B4-4A17-9D51-B2EA5B59A27A}" srcOrd="1" destOrd="0" presId="urn:microsoft.com/office/officeart/2018/2/layout/IconVerticalSolidList"/>
    <dgm:cxn modelId="{582457C4-D688-48FA-ABDE-82B9BE3F410F}" type="presParOf" srcId="{B432BCB0-AF99-4BB4-8193-8CC9387AC866}" destId="{BF18DD0F-1013-40C5-8DF3-B36287846264}" srcOrd="2" destOrd="0" presId="urn:microsoft.com/office/officeart/2018/2/layout/IconVerticalSolidList"/>
    <dgm:cxn modelId="{C75E30D3-3435-4906-9EE5-6F8946374ED8}" type="presParOf" srcId="{B432BCB0-AF99-4BB4-8193-8CC9387AC866}" destId="{FF0035F0-EF98-40BD-82DB-E0B6FC5C2A31}" srcOrd="3" destOrd="0" presId="urn:microsoft.com/office/officeart/2018/2/layout/IconVerticalSolidList"/>
    <dgm:cxn modelId="{CDBE08E0-3815-4FC5-AE1A-1824C18C5FB6}" type="presParOf" srcId="{F32C4440-4AC3-4A90-9A9A-5AFBC42DB56B}" destId="{D988030C-4E8C-40E2-88C0-A7ABDA9AEC2D}" srcOrd="5" destOrd="0" presId="urn:microsoft.com/office/officeart/2018/2/layout/IconVerticalSolidList"/>
    <dgm:cxn modelId="{2C423CE1-E76E-448A-BF65-3B2AB789FC89}" type="presParOf" srcId="{F32C4440-4AC3-4A90-9A9A-5AFBC42DB56B}" destId="{89BC606A-0D4B-44A5-8E0A-149056BE37CE}" srcOrd="6" destOrd="0" presId="urn:microsoft.com/office/officeart/2018/2/layout/IconVerticalSolidList"/>
    <dgm:cxn modelId="{B2013507-1778-4E68-A733-D1FED948C079}" type="presParOf" srcId="{89BC606A-0D4B-44A5-8E0A-149056BE37CE}" destId="{8478263D-6DDE-449F-923A-E16D55D88717}" srcOrd="0" destOrd="0" presId="urn:microsoft.com/office/officeart/2018/2/layout/IconVerticalSolidList"/>
    <dgm:cxn modelId="{E7010E18-AA89-4F02-B5A5-1E6030443F2E}" type="presParOf" srcId="{89BC606A-0D4B-44A5-8E0A-149056BE37CE}" destId="{DD284BB7-E790-4817-B73B-520573394DDB}" srcOrd="1" destOrd="0" presId="urn:microsoft.com/office/officeart/2018/2/layout/IconVerticalSolidList"/>
    <dgm:cxn modelId="{4280B0F6-F45E-45F5-B108-BF2D2E3BD235}" type="presParOf" srcId="{89BC606A-0D4B-44A5-8E0A-149056BE37CE}" destId="{91CA9E1F-5164-46AB-ABA7-645DFFEE0A49}" srcOrd="2" destOrd="0" presId="urn:microsoft.com/office/officeart/2018/2/layout/IconVerticalSolidList"/>
    <dgm:cxn modelId="{FD0523F4-93CA-4FE4-BEFD-BAF0709DA0D3}" type="presParOf" srcId="{89BC606A-0D4B-44A5-8E0A-149056BE37CE}" destId="{1ADA96EB-6ABA-4CA8-8C25-68194715FE89}" srcOrd="3" destOrd="0" presId="urn:microsoft.com/office/officeart/2018/2/layout/IconVerticalSolidList"/>
    <dgm:cxn modelId="{18441932-C15A-427A-8998-6BC20A797BCE}" type="presParOf" srcId="{F32C4440-4AC3-4A90-9A9A-5AFBC42DB56B}" destId="{E9D88DAB-F4D6-475C-857C-60AEEC8966FA}" srcOrd="7" destOrd="0" presId="urn:microsoft.com/office/officeart/2018/2/layout/IconVerticalSolidList"/>
    <dgm:cxn modelId="{98304C6C-98F2-4D0D-AB68-EF12B1E4B8DB}" type="presParOf" srcId="{F32C4440-4AC3-4A90-9A9A-5AFBC42DB56B}" destId="{8B5D34C5-C323-43B1-9E34-87B7A8CC2DC6}" srcOrd="8" destOrd="0" presId="urn:microsoft.com/office/officeart/2018/2/layout/IconVerticalSolidList"/>
    <dgm:cxn modelId="{7AA3C745-7F59-4A9F-96C5-BD5003A08220}" type="presParOf" srcId="{8B5D34C5-C323-43B1-9E34-87B7A8CC2DC6}" destId="{85C2D42F-D9BB-473A-999B-C54BF4B53C46}" srcOrd="0" destOrd="0" presId="urn:microsoft.com/office/officeart/2018/2/layout/IconVerticalSolidList"/>
    <dgm:cxn modelId="{0D042590-2F06-4808-8768-F8D1C382BB25}" type="presParOf" srcId="{8B5D34C5-C323-43B1-9E34-87B7A8CC2DC6}" destId="{7AB59B46-82F2-4464-8539-BFDB511BE653}" srcOrd="1" destOrd="0" presId="urn:microsoft.com/office/officeart/2018/2/layout/IconVerticalSolidList"/>
    <dgm:cxn modelId="{A7B51669-1B3B-4A87-A0CB-978C06087031}" type="presParOf" srcId="{8B5D34C5-C323-43B1-9E34-87B7A8CC2DC6}" destId="{F14A9059-A2FC-4690-9472-09D0ED04040F}" srcOrd="2" destOrd="0" presId="urn:microsoft.com/office/officeart/2018/2/layout/IconVerticalSolidList"/>
    <dgm:cxn modelId="{B0FCA17A-7FA3-4904-B651-6DC6999086DD}" type="presParOf" srcId="{8B5D34C5-C323-43B1-9E34-87B7A8CC2DC6}" destId="{4D3EC27F-F50B-44EC-BC52-1CDFEEAB6C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73A4AF-042E-4DA7-B713-F9846A650E61}"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CDC2B107-FFDC-4CED-85C5-C5AB2832F6E4}">
      <dgm:prSet/>
      <dgm:spPr/>
      <dgm:t>
        <a:bodyPr/>
        <a:lstStyle/>
        <a:p>
          <a:pPr>
            <a:lnSpc>
              <a:spcPct val="100000"/>
            </a:lnSpc>
          </a:pPr>
          <a:r>
            <a:rPr lang="en-US" b="0" i="0" u="sng" dirty="0">
              <a:solidFill>
                <a:schemeClr val="bg1"/>
              </a:solidFill>
            </a:rPr>
            <a:t>User-Friendly Interface: </a:t>
          </a:r>
          <a:r>
            <a:rPr lang="en-US" b="0" i="0" dirty="0"/>
            <a:t>I have developed a basic user-friendly interface that allows individuals to input their information and obtain an estimated mental fitness rate. The interface is designed to be intuitive, accessible, and easy to navigate, catering to users with varying levels of technical expertise.</a:t>
          </a:r>
          <a:endParaRPr lang="en-US" dirty="0"/>
        </a:p>
      </dgm:t>
    </dgm:pt>
    <dgm:pt modelId="{26EC700E-5915-43BF-8754-5BA1D3DD3B2C}" type="parTrans" cxnId="{C0371621-FF34-44C8-932F-D652749E93A2}">
      <dgm:prSet/>
      <dgm:spPr/>
      <dgm:t>
        <a:bodyPr/>
        <a:lstStyle/>
        <a:p>
          <a:endParaRPr lang="en-US"/>
        </a:p>
      </dgm:t>
    </dgm:pt>
    <dgm:pt modelId="{1973A638-D0F6-4829-97E7-BF833F4F4507}" type="sibTrans" cxnId="{C0371621-FF34-44C8-932F-D652749E93A2}">
      <dgm:prSet phldrT="1" phldr="0"/>
      <dgm:spPr/>
      <dgm:t>
        <a:bodyPr/>
        <a:lstStyle/>
        <a:p>
          <a:endParaRPr lang="en-US"/>
        </a:p>
      </dgm:t>
    </dgm:pt>
    <dgm:pt modelId="{23F59246-A2F0-4DA5-9F99-CA975407D85A}">
      <dgm:prSet/>
      <dgm:spPr/>
      <dgm:t>
        <a:bodyPr/>
        <a:lstStyle/>
        <a:p>
          <a:pPr>
            <a:lnSpc>
              <a:spcPct val="100000"/>
            </a:lnSpc>
          </a:pPr>
          <a:r>
            <a:rPr lang="en-US" b="0" i="0" u="sng" dirty="0">
              <a:solidFill>
                <a:schemeClr val="bg1"/>
              </a:solidFill>
            </a:rPr>
            <a:t>Predictive Modeling: </a:t>
          </a:r>
          <a:r>
            <a:rPr lang="en-US" b="0" i="0" dirty="0"/>
            <a:t>My solution utilizes some more regression modeling techniques, including linear regression, support vector regression, random forest regression, and gradient boosting regression, to predict mental fitness rates. This predictive capability sets my solution apart by enabling individuals and researchers to estimate mental fitness based on specific input parameters.</a:t>
          </a:r>
          <a:endParaRPr lang="en-US" dirty="0"/>
        </a:p>
      </dgm:t>
    </dgm:pt>
    <dgm:pt modelId="{7200830C-FA88-463C-B2D8-AE0115A73DCC}" type="parTrans" cxnId="{3E89F43F-22E1-4E41-96A9-2088A4702197}">
      <dgm:prSet/>
      <dgm:spPr/>
      <dgm:t>
        <a:bodyPr/>
        <a:lstStyle/>
        <a:p>
          <a:endParaRPr lang="en-US"/>
        </a:p>
      </dgm:t>
    </dgm:pt>
    <dgm:pt modelId="{889E2432-A1E8-4AB7-8FCC-5579C0D44C0F}" type="sibTrans" cxnId="{3E89F43F-22E1-4E41-96A9-2088A4702197}">
      <dgm:prSet phldrT="2" phldr="0"/>
      <dgm:spPr/>
      <dgm:t>
        <a:bodyPr/>
        <a:lstStyle/>
        <a:p>
          <a:endParaRPr lang="en-US"/>
        </a:p>
      </dgm:t>
    </dgm:pt>
    <dgm:pt modelId="{9B588299-0EDD-4904-B591-E86BF7579A1D}">
      <dgm:prSet/>
      <dgm:spPr/>
      <dgm:t>
        <a:bodyPr/>
        <a:lstStyle/>
        <a:p>
          <a:pPr>
            <a:lnSpc>
              <a:spcPct val="100000"/>
            </a:lnSpc>
          </a:pPr>
          <a:r>
            <a:rPr lang="en-US" b="0" i="0" u="sng" dirty="0">
              <a:solidFill>
                <a:schemeClr val="bg1"/>
              </a:solidFill>
            </a:rPr>
            <a:t>Visualization Capabilities: </a:t>
          </a:r>
          <a:r>
            <a:rPr lang="en-US" b="0" i="0" dirty="0"/>
            <a:t>My solution incorporates even more data visualization techniques, such as heatmaps, scatter plots, histograms, and pie charts, to present the analysis and findings in an easily interpretable and visually appealing manner. Visualizations aid in understanding complex data patterns, identifying correlations, and communicating insights effectively.</a:t>
          </a:r>
          <a:endParaRPr lang="en-US" dirty="0"/>
        </a:p>
      </dgm:t>
    </dgm:pt>
    <dgm:pt modelId="{4CDDE977-F41E-4641-89B9-E4F0A4090308}" type="parTrans" cxnId="{75E50808-6484-4BDF-BF28-B15D57B934BB}">
      <dgm:prSet/>
      <dgm:spPr/>
      <dgm:t>
        <a:bodyPr/>
        <a:lstStyle/>
        <a:p>
          <a:endParaRPr lang="en-US"/>
        </a:p>
      </dgm:t>
    </dgm:pt>
    <dgm:pt modelId="{99F2301C-71D7-459E-8197-87B5F0177731}" type="sibTrans" cxnId="{75E50808-6484-4BDF-BF28-B15D57B934BB}">
      <dgm:prSet phldrT="3" phldr="0"/>
      <dgm:spPr/>
      <dgm:t>
        <a:bodyPr/>
        <a:lstStyle/>
        <a:p>
          <a:endParaRPr lang="en-US"/>
        </a:p>
      </dgm:t>
    </dgm:pt>
    <dgm:pt modelId="{A70EAD87-B55D-4B41-9F8C-A6187B822100}" type="pres">
      <dgm:prSet presAssocID="{3073A4AF-042E-4DA7-B713-F9846A650E61}" presName="linear" presStyleCnt="0">
        <dgm:presLayoutVars>
          <dgm:animLvl val="lvl"/>
          <dgm:resizeHandles val="exact"/>
        </dgm:presLayoutVars>
      </dgm:prSet>
      <dgm:spPr/>
    </dgm:pt>
    <dgm:pt modelId="{8AB92FA6-CCC8-4310-96EF-B17BE11FA3B2}" type="pres">
      <dgm:prSet presAssocID="{CDC2B107-FFDC-4CED-85C5-C5AB2832F6E4}" presName="parentText" presStyleLbl="node1" presStyleIdx="0" presStyleCnt="3">
        <dgm:presLayoutVars>
          <dgm:chMax val="0"/>
          <dgm:bulletEnabled val="1"/>
        </dgm:presLayoutVars>
      </dgm:prSet>
      <dgm:spPr/>
    </dgm:pt>
    <dgm:pt modelId="{8010C2F2-8EF2-4EB5-8E8B-5A4C9BD557C4}" type="pres">
      <dgm:prSet presAssocID="{1973A638-D0F6-4829-97E7-BF833F4F4507}" presName="spacer" presStyleCnt="0"/>
      <dgm:spPr/>
    </dgm:pt>
    <dgm:pt modelId="{48720D91-8AB9-4D07-8E09-8C8AF1C4C699}" type="pres">
      <dgm:prSet presAssocID="{23F59246-A2F0-4DA5-9F99-CA975407D85A}" presName="parentText" presStyleLbl="node1" presStyleIdx="1" presStyleCnt="3">
        <dgm:presLayoutVars>
          <dgm:chMax val="0"/>
          <dgm:bulletEnabled val="1"/>
        </dgm:presLayoutVars>
      </dgm:prSet>
      <dgm:spPr/>
    </dgm:pt>
    <dgm:pt modelId="{B44D4CC7-8216-4DF2-837A-E3CA212489A0}" type="pres">
      <dgm:prSet presAssocID="{889E2432-A1E8-4AB7-8FCC-5579C0D44C0F}" presName="spacer" presStyleCnt="0"/>
      <dgm:spPr/>
    </dgm:pt>
    <dgm:pt modelId="{8866C028-2BA8-4816-99CF-B2DFF7DEACD9}" type="pres">
      <dgm:prSet presAssocID="{9B588299-0EDD-4904-B591-E86BF7579A1D}" presName="parentText" presStyleLbl="node1" presStyleIdx="2" presStyleCnt="3">
        <dgm:presLayoutVars>
          <dgm:chMax val="0"/>
          <dgm:bulletEnabled val="1"/>
        </dgm:presLayoutVars>
      </dgm:prSet>
      <dgm:spPr/>
    </dgm:pt>
  </dgm:ptLst>
  <dgm:cxnLst>
    <dgm:cxn modelId="{75E50808-6484-4BDF-BF28-B15D57B934BB}" srcId="{3073A4AF-042E-4DA7-B713-F9846A650E61}" destId="{9B588299-0EDD-4904-B591-E86BF7579A1D}" srcOrd="2" destOrd="0" parTransId="{4CDDE977-F41E-4641-89B9-E4F0A4090308}" sibTransId="{99F2301C-71D7-459E-8197-87B5F0177731}"/>
    <dgm:cxn modelId="{C0371621-FF34-44C8-932F-D652749E93A2}" srcId="{3073A4AF-042E-4DA7-B713-F9846A650E61}" destId="{CDC2B107-FFDC-4CED-85C5-C5AB2832F6E4}" srcOrd="0" destOrd="0" parTransId="{26EC700E-5915-43BF-8754-5BA1D3DD3B2C}" sibTransId="{1973A638-D0F6-4829-97E7-BF833F4F4507}"/>
    <dgm:cxn modelId="{3E89F43F-22E1-4E41-96A9-2088A4702197}" srcId="{3073A4AF-042E-4DA7-B713-F9846A650E61}" destId="{23F59246-A2F0-4DA5-9F99-CA975407D85A}" srcOrd="1" destOrd="0" parTransId="{7200830C-FA88-463C-B2D8-AE0115A73DCC}" sibTransId="{889E2432-A1E8-4AB7-8FCC-5579C0D44C0F}"/>
    <dgm:cxn modelId="{0C833055-F708-425B-87FD-24D85849E8B6}" type="presOf" srcId="{23F59246-A2F0-4DA5-9F99-CA975407D85A}" destId="{48720D91-8AB9-4D07-8E09-8C8AF1C4C699}" srcOrd="0" destOrd="0" presId="urn:microsoft.com/office/officeart/2005/8/layout/vList2"/>
    <dgm:cxn modelId="{A560BA80-7DD1-4021-9AF1-1D0E8F6B6589}" type="presOf" srcId="{9B588299-0EDD-4904-B591-E86BF7579A1D}" destId="{8866C028-2BA8-4816-99CF-B2DFF7DEACD9}" srcOrd="0" destOrd="0" presId="urn:microsoft.com/office/officeart/2005/8/layout/vList2"/>
    <dgm:cxn modelId="{F9631C91-E866-43E9-8F7F-F32BBC9370DC}" type="presOf" srcId="{CDC2B107-FFDC-4CED-85C5-C5AB2832F6E4}" destId="{8AB92FA6-CCC8-4310-96EF-B17BE11FA3B2}" srcOrd="0" destOrd="0" presId="urn:microsoft.com/office/officeart/2005/8/layout/vList2"/>
    <dgm:cxn modelId="{DA3C479B-1ED8-4907-9435-EA3C1E38614A}" type="presOf" srcId="{3073A4AF-042E-4DA7-B713-F9846A650E61}" destId="{A70EAD87-B55D-4B41-9F8C-A6187B822100}" srcOrd="0" destOrd="0" presId="urn:microsoft.com/office/officeart/2005/8/layout/vList2"/>
    <dgm:cxn modelId="{3903A4A9-52C8-4A6F-BF30-C7AFE05F8859}" type="presParOf" srcId="{A70EAD87-B55D-4B41-9F8C-A6187B822100}" destId="{8AB92FA6-CCC8-4310-96EF-B17BE11FA3B2}" srcOrd="0" destOrd="0" presId="urn:microsoft.com/office/officeart/2005/8/layout/vList2"/>
    <dgm:cxn modelId="{5902DB23-A39E-46DB-9E97-F7B263B03605}" type="presParOf" srcId="{A70EAD87-B55D-4B41-9F8C-A6187B822100}" destId="{8010C2F2-8EF2-4EB5-8E8B-5A4C9BD557C4}" srcOrd="1" destOrd="0" presId="urn:microsoft.com/office/officeart/2005/8/layout/vList2"/>
    <dgm:cxn modelId="{E383AC48-B93D-4709-9300-DC967046E5F3}" type="presParOf" srcId="{A70EAD87-B55D-4B41-9F8C-A6187B822100}" destId="{48720D91-8AB9-4D07-8E09-8C8AF1C4C699}" srcOrd="2" destOrd="0" presId="urn:microsoft.com/office/officeart/2005/8/layout/vList2"/>
    <dgm:cxn modelId="{42D8816C-B8FF-431B-8808-25C7B266D006}" type="presParOf" srcId="{A70EAD87-B55D-4B41-9F8C-A6187B822100}" destId="{B44D4CC7-8216-4DF2-837A-E3CA212489A0}" srcOrd="3" destOrd="0" presId="urn:microsoft.com/office/officeart/2005/8/layout/vList2"/>
    <dgm:cxn modelId="{D56BF0A1-6F50-4CF6-A2EF-97F6CA902217}" type="presParOf" srcId="{A70EAD87-B55D-4B41-9F8C-A6187B822100}" destId="{8866C028-2BA8-4816-99CF-B2DFF7DEACD9}"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58B813-C7CB-489A-A707-F44ADF0A499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CC6A7C2-9676-4C8E-97D1-5CCAF4C528EB}">
      <dgm:prSet/>
      <dgm:spPr/>
      <dgm:t>
        <a:bodyPr/>
        <a:lstStyle/>
        <a:p>
          <a:pPr>
            <a:lnSpc>
              <a:spcPct val="100000"/>
            </a:lnSpc>
          </a:pPr>
          <a:r>
            <a:rPr lang="en-US" b="0" i="0" dirty="0"/>
            <a:t>My project aimed to analyze mental health factors and predict mental fitness rates based on a comprehensive dataset. By leveraging AI and ML techniques, we developed regression models and explored the relationships between various mental health factors and overall mental fitness.</a:t>
          </a:r>
          <a:endParaRPr lang="en-US" dirty="0"/>
        </a:p>
      </dgm:t>
    </dgm:pt>
    <dgm:pt modelId="{608505AE-0767-48F6-9B4D-E7CF4402E711}" type="parTrans" cxnId="{FE8A587C-F36A-449E-85C5-38D28D56847D}">
      <dgm:prSet/>
      <dgm:spPr/>
      <dgm:t>
        <a:bodyPr/>
        <a:lstStyle/>
        <a:p>
          <a:endParaRPr lang="en-US"/>
        </a:p>
      </dgm:t>
    </dgm:pt>
    <dgm:pt modelId="{8517FC5D-AB7A-4F9C-B3BB-46ED5AC90CA3}" type="sibTrans" cxnId="{FE8A587C-F36A-449E-85C5-38D28D56847D}">
      <dgm:prSet/>
      <dgm:spPr/>
      <dgm:t>
        <a:bodyPr/>
        <a:lstStyle/>
        <a:p>
          <a:pPr>
            <a:lnSpc>
              <a:spcPct val="100000"/>
            </a:lnSpc>
          </a:pPr>
          <a:endParaRPr lang="en-US"/>
        </a:p>
      </dgm:t>
    </dgm:pt>
    <dgm:pt modelId="{017BC193-712D-4207-968A-C6900A21D11A}">
      <dgm:prSet/>
      <dgm:spPr/>
      <dgm:t>
        <a:bodyPr/>
        <a:lstStyle/>
        <a:p>
          <a:pPr>
            <a:lnSpc>
              <a:spcPct val="100000"/>
            </a:lnSpc>
          </a:pPr>
          <a:r>
            <a:rPr lang="en-US" dirty="0"/>
            <a:t>I found out that out of the models used, Random Forest Regressor is the best model for prediction mental fitness rate </a:t>
          </a:r>
        </a:p>
      </dgm:t>
    </dgm:pt>
    <dgm:pt modelId="{29079A3C-DDAF-4DCB-B16A-BE8BC8172219}" type="parTrans" cxnId="{14A15282-29A9-4CE3-82B9-B0FACB1F9F2E}">
      <dgm:prSet/>
      <dgm:spPr/>
      <dgm:t>
        <a:bodyPr/>
        <a:lstStyle/>
        <a:p>
          <a:endParaRPr lang="en-US"/>
        </a:p>
      </dgm:t>
    </dgm:pt>
    <dgm:pt modelId="{FC1F4AEE-FAEE-4C55-8A47-1817396C0134}" type="sibTrans" cxnId="{14A15282-29A9-4CE3-82B9-B0FACB1F9F2E}">
      <dgm:prSet/>
      <dgm:spPr/>
      <dgm:t>
        <a:bodyPr/>
        <a:lstStyle/>
        <a:p>
          <a:pPr>
            <a:lnSpc>
              <a:spcPct val="100000"/>
            </a:lnSpc>
          </a:pPr>
          <a:endParaRPr lang="en-US"/>
        </a:p>
      </dgm:t>
    </dgm:pt>
    <dgm:pt modelId="{07F413A5-2BF7-4E57-BF8B-CB3911A86DCC}">
      <dgm:prSet/>
      <dgm:spPr/>
      <dgm:t>
        <a:bodyPr/>
        <a:lstStyle/>
        <a:p>
          <a:pPr>
            <a:lnSpc>
              <a:spcPct val="100000"/>
            </a:lnSpc>
          </a:pPr>
          <a:r>
            <a:rPr lang="en-US" b="0" i="0" dirty="0"/>
            <a:t>My project successfully developed a solution that predicts mental fitness rates based on a wide range of mental health factors. The regression models, evaluation metrics, and data visualizations enabled us to gain valuable insights into mental well-being. This project contributes to a better understanding of mental health and empowers individuals to actively manage their mental fitness.</a:t>
          </a:r>
          <a:endParaRPr lang="en-US" dirty="0"/>
        </a:p>
      </dgm:t>
    </dgm:pt>
    <dgm:pt modelId="{C48BC432-2FBE-41FF-A082-23A9717C4518}" type="parTrans" cxnId="{96028DA5-3CEC-43A6-8BE1-02A708D4FBA8}">
      <dgm:prSet/>
      <dgm:spPr/>
      <dgm:t>
        <a:bodyPr/>
        <a:lstStyle/>
        <a:p>
          <a:endParaRPr lang="en-US"/>
        </a:p>
      </dgm:t>
    </dgm:pt>
    <dgm:pt modelId="{36FB5DD5-8B77-486E-97C0-5E4F08F1470A}" type="sibTrans" cxnId="{96028DA5-3CEC-43A6-8BE1-02A708D4FBA8}">
      <dgm:prSet/>
      <dgm:spPr/>
      <dgm:t>
        <a:bodyPr/>
        <a:lstStyle/>
        <a:p>
          <a:endParaRPr lang="en-US"/>
        </a:p>
      </dgm:t>
    </dgm:pt>
    <dgm:pt modelId="{548BEF9D-A7EB-4EF2-9A8F-D2E19221B557}" type="pres">
      <dgm:prSet presAssocID="{7058B813-C7CB-489A-A707-F44ADF0A499B}" presName="root" presStyleCnt="0">
        <dgm:presLayoutVars>
          <dgm:dir/>
          <dgm:resizeHandles val="exact"/>
        </dgm:presLayoutVars>
      </dgm:prSet>
      <dgm:spPr/>
    </dgm:pt>
    <dgm:pt modelId="{6EBD2D34-C94F-4B2E-A001-AAC98ADB26D8}" type="pres">
      <dgm:prSet presAssocID="{7058B813-C7CB-489A-A707-F44ADF0A499B}" presName="container" presStyleCnt="0">
        <dgm:presLayoutVars>
          <dgm:dir/>
          <dgm:resizeHandles val="exact"/>
        </dgm:presLayoutVars>
      </dgm:prSet>
      <dgm:spPr/>
    </dgm:pt>
    <dgm:pt modelId="{D2B337D9-7657-480F-B787-CE805C410151}" type="pres">
      <dgm:prSet presAssocID="{2CC6A7C2-9676-4C8E-97D1-5CCAF4C528EB}" presName="compNode" presStyleCnt="0"/>
      <dgm:spPr/>
    </dgm:pt>
    <dgm:pt modelId="{942DA60D-C53E-4ADE-A1CE-7DB77C7D62B0}" type="pres">
      <dgm:prSet presAssocID="{2CC6A7C2-9676-4C8E-97D1-5CCAF4C528EB}" presName="iconBgRect" presStyleLbl="bgShp" presStyleIdx="0" presStyleCnt="3" custLinFactNeighborY="-23574"/>
      <dgm:spPr/>
    </dgm:pt>
    <dgm:pt modelId="{E80AED8F-FE8F-4577-820B-58897DAE5D89}" type="pres">
      <dgm:prSet presAssocID="{2CC6A7C2-9676-4C8E-97D1-5CCAF4C528EB}" presName="iconRect" presStyleLbl="node1" presStyleIdx="0" presStyleCnt="3" custLinFactNeighborX="3871" custLinFactNeighborY="-372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328BFD71-A6B6-4BE3-BD2D-0E5FD72B43AF}" type="pres">
      <dgm:prSet presAssocID="{2CC6A7C2-9676-4C8E-97D1-5CCAF4C528EB}" presName="spaceRect" presStyleCnt="0"/>
      <dgm:spPr/>
    </dgm:pt>
    <dgm:pt modelId="{427EC105-E54C-451A-8F67-71FD34DA43F9}" type="pres">
      <dgm:prSet presAssocID="{2CC6A7C2-9676-4C8E-97D1-5CCAF4C528EB}" presName="textRect" presStyleLbl="revTx" presStyleIdx="0" presStyleCnt="3" custLinFactNeighborX="-3764" custLinFactNeighborY="-19084">
        <dgm:presLayoutVars>
          <dgm:chMax val="1"/>
          <dgm:chPref val="1"/>
        </dgm:presLayoutVars>
      </dgm:prSet>
      <dgm:spPr/>
    </dgm:pt>
    <dgm:pt modelId="{47491EDC-32E6-468A-8827-F6838D9FB248}" type="pres">
      <dgm:prSet presAssocID="{8517FC5D-AB7A-4F9C-B3BB-46ED5AC90CA3}" presName="sibTrans" presStyleLbl="sibTrans2D1" presStyleIdx="0" presStyleCnt="0"/>
      <dgm:spPr/>
    </dgm:pt>
    <dgm:pt modelId="{6525DE38-9719-4963-BAFD-2572C6C3311C}" type="pres">
      <dgm:prSet presAssocID="{017BC193-712D-4207-968A-C6900A21D11A}" presName="compNode" presStyleCnt="0"/>
      <dgm:spPr/>
    </dgm:pt>
    <dgm:pt modelId="{2676868B-D65A-49C2-A1B3-23BB4B906C93}" type="pres">
      <dgm:prSet presAssocID="{017BC193-712D-4207-968A-C6900A21D11A}" presName="iconBgRect" presStyleLbl="bgShp" presStyleIdx="1" presStyleCnt="3" custLinFactNeighborX="-1123" custLinFactNeighborY="-19084"/>
      <dgm:spPr/>
    </dgm:pt>
    <dgm:pt modelId="{F96BE484-50EF-4C5B-8288-41CF196C776C}" type="pres">
      <dgm:prSet presAssocID="{017BC193-712D-4207-968A-C6900A21D11A}" presName="iconRect" presStyleLbl="node1" presStyleIdx="1" presStyleCnt="3" custLinFactNeighborX="-6388" custLinFactNeighborY="-372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A47ABFCD-8F22-43C3-94FB-A9382E039871}" type="pres">
      <dgm:prSet presAssocID="{017BC193-712D-4207-968A-C6900A21D11A}" presName="spaceRect" presStyleCnt="0"/>
      <dgm:spPr/>
    </dgm:pt>
    <dgm:pt modelId="{E2C54453-0AA7-4F35-89A0-6212FC60C009}" type="pres">
      <dgm:prSet presAssocID="{017BC193-712D-4207-968A-C6900A21D11A}" presName="textRect" presStyleLbl="revTx" presStyleIdx="1" presStyleCnt="3">
        <dgm:presLayoutVars>
          <dgm:chMax val="1"/>
          <dgm:chPref val="1"/>
        </dgm:presLayoutVars>
      </dgm:prSet>
      <dgm:spPr/>
    </dgm:pt>
    <dgm:pt modelId="{DBC00032-D457-42B3-9291-6719C2533163}" type="pres">
      <dgm:prSet presAssocID="{FC1F4AEE-FAEE-4C55-8A47-1817396C0134}" presName="sibTrans" presStyleLbl="sibTrans2D1" presStyleIdx="0" presStyleCnt="0"/>
      <dgm:spPr/>
    </dgm:pt>
    <dgm:pt modelId="{3D34B400-049F-49E0-8C0F-5AFB9C561335}" type="pres">
      <dgm:prSet presAssocID="{07F413A5-2BF7-4E57-BF8B-CB3911A86DCC}" presName="compNode" presStyleCnt="0"/>
      <dgm:spPr/>
    </dgm:pt>
    <dgm:pt modelId="{DE3DF24A-D02B-478F-8D97-D8EA983C275C}" type="pres">
      <dgm:prSet presAssocID="{07F413A5-2BF7-4E57-BF8B-CB3911A86DCC}" presName="iconBgRect" presStyleLbl="bgShp" presStyleIdx="2" presStyleCnt="3" custLinFactNeighborY="-23574"/>
      <dgm:spPr/>
    </dgm:pt>
    <dgm:pt modelId="{2F1C5ABF-7235-4668-ACCB-04FBE24C22E4}" type="pres">
      <dgm:prSet presAssocID="{07F413A5-2BF7-4E57-BF8B-CB3911A86DCC}" presName="iconRect" presStyleLbl="node1" presStyleIdx="2" presStyleCnt="3" custLinFactNeighborY="-372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123FD356-DDBD-4B27-A441-A6879E828DB3}" type="pres">
      <dgm:prSet presAssocID="{07F413A5-2BF7-4E57-BF8B-CB3911A86DCC}" presName="spaceRect" presStyleCnt="0"/>
      <dgm:spPr/>
    </dgm:pt>
    <dgm:pt modelId="{6C2D279C-AB98-4639-A383-21A7FF83FED3}" type="pres">
      <dgm:prSet presAssocID="{07F413A5-2BF7-4E57-BF8B-CB3911A86DCC}" presName="textRect" presStyleLbl="revTx" presStyleIdx="2" presStyleCnt="3" custLinFactNeighborX="-2460" custLinFactNeighborY="-26941">
        <dgm:presLayoutVars>
          <dgm:chMax val="1"/>
          <dgm:chPref val="1"/>
        </dgm:presLayoutVars>
      </dgm:prSet>
      <dgm:spPr/>
    </dgm:pt>
  </dgm:ptLst>
  <dgm:cxnLst>
    <dgm:cxn modelId="{935C210E-127A-4FF8-81B4-24CD791C1736}" type="presOf" srcId="{FC1F4AEE-FAEE-4C55-8A47-1817396C0134}" destId="{DBC00032-D457-42B3-9291-6719C2533163}" srcOrd="0" destOrd="0" presId="urn:microsoft.com/office/officeart/2018/2/layout/IconCircleList"/>
    <dgm:cxn modelId="{96999328-7243-4D96-8F39-F1DD6AFCFEDB}" type="presOf" srcId="{7058B813-C7CB-489A-A707-F44ADF0A499B}" destId="{548BEF9D-A7EB-4EF2-9A8F-D2E19221B557}" srcOrd="0" destOrd="0" presId="urn:microsoft.com/office/officeart/2018/2/layout/IconCircleList"/>
    <dgm:cxn modelId="{E47EF468-5B03-4F5B-9CD0-E7CA8EA5DFA4}" type="presOf" srcId="{2CC6A7C2-9676-4C8E-97D1-5CCAF4C528EB}" destId="{427EC105-E54C-451A-8F67-71FD34DA43F9}" srcOrd="0" destOrd="0" presId="urn:microsoft.com/office/officeart/2018/2/layout/IconCircleList"/>
    <dgm:cxn modelId="{FE8A587C-F36A-449E-85C5-38D28D56847D}" srcId="{7058B813-C7CB-489A-A707-F44ADF0A499B}" destId="{2CC6A7C2-9676-4C8E-97D1-5CCAF4C528EB}" srcOrd="0" destOrd="0" parTransId="{608505AE-0767-48F6-9B4D-E7CF4402E711}" sibTransId="{8517FC5D-AB7A-4F9C-B3BB-46ED5AC90CA3}"/>
    <dgm:cxn modelId="{14A15282-29A9-4CE3-82B9-B0FACB1F9F2E}" srcId="{7058B813-C7CB-489A-A707-F44ADF0A499B}" destId="{017BC193-712D-4207-968A-C6900A21D11A}" srcOrd="1" destOrd="0" parTransId="{29079A3C-DDAF-4DCB-B16A-BE8BC8172219}" sibTransId="{FC1F4AEE-FAEE-4C55-8A47-1817396C0134}"/>
    <dgm:cxn modelId="{6565C49B-7D40-494B-BFB5-BD333FF8685D}" type="presOf" srcId="{8517FC5D-AB7A-4F9C-B3BB-46ED5AC90CA3}" destId="{47491EDC-32E6-468A-8827-F6838D9FB248}" srcOrd="0" destOrd="0" presId="urn:microsoft.com/office/officeart/2018/2/layout/IconCircleList"/>
    <dgm:cxn modelId="{D51430A5-AEA6-4E5B-AE3C-2615C84A8A02}" type="presOf" srcId="{07F413A5-2BF7-4E57-BF8B-CB3911A86DCC}" destId="{6C2D279C-AB98-4639-A383-21A7FF83FED3}" srcOrd="0" destOrd="0" presId="urn:microsoft.com/office/officeart/2018/2/layout/IconCircleList"/>
    <dgm:cxn modelId="{96028DA5-3CEC-43A6-8BE1-02A708D4FBA8}" srcId="{7058B813-C7CB-489A-A707-F44ADF0A499B}" destId="{07F413A5-2BF7-4E57-BF8B-CB3911A86DCC}" srcOrd="2" destOrd="0" parTransId="{C48BC432-2FBE-41FF-A082-23A9717C4518}" sibTransId="{36FB5DD5-8B77-486E-97C0-5E4F08F1470A}"/>
    <dgm:cxn modelId="{2E4533B6-DA66-4919-B262-832C7C458C01}" type="presOf" srcId="{017BC193-712D-4207-968A-C6900A21D11A}" destId="{E2C54453-0AA7-4F35-89A0-6212FC60C009}" srcOrd="0" destOrd="0" presId="urn:microsoft.com/office/officeart/2018/2/layout/IconCircleList"/>
    <dgm:cxn modelId="{3E990FDD-21F0-48F7-BC81-6D4F12419EE5}" type="presParOf" srcId="{548BEF9D-A7EB-4EF2-9A8F-D2E19221B557}" destId="{6EBD2D34-C94F-4B2E-A001-AAC98ADB26D8}" srcOrd="0" destOrd="0" presId="urn:microsoft.com/office/officeart/2018/2/layout/IconCircleList"/>
    <dgm:cxn modelId="{8A00EFAF-E0FE-49D0-985C-4C0319287BDC}" type="presParOf" srcId="{6EBD2D34-C94F-4B2E-A001-AAC98ADB26D8}" destId="{D2B337D9-7657-480F-B787-CE805C410151}" srcOrd="0" destOrd="0" presId="urn:microsoft.com/office/officeart/2018/2/layout/IconCircleList"/>
    <dgm:cxn modelId="{C21BDF83-4F94-40DD-A35C-AC5D0AACB4D3}" type="presParOf" srcId="{D2B337D9-7657-480F-B787-CE805C410151}" destId="{942DA60D-C53E-4ADE-A1CE-7DB77C7D62B0}" srcOrd="0" destOrd="0" presId="urn:microsoft.com/office/officeart/2018/2/layout/IconCircleList"/>
    <dgm:cxn modelId="{DE5A4D83-38E7-4BFB-9A80-FBC6F2A2CA55}" type="presParOf" srcId="{D2B337D9-7657-480F-B787-CE805C410151}" destId="{E80AED8F-FE8F-4577-820B-58897DAE5D89}" srcOrd="1" destOrd="0" presId="urn:microsoft.com/office/officeart/2018/2/layout/IconCircleList"/>
    <dgm:cxn modelId="{83E6135C-EB50-4AB4-8694-F8CAB70DE537}" type="presParOf" srcId="{D2B337D9-7657-480F-B787-CE805C410151}" destId="{328BFD71-A6B6-4BE3-BD2D-0E5FD72B43AF}" srcOrd="2" destOrd="0" presId="urn:microsoft.com/office/officeart/2018/2/layout/IconCircleList"/>
    <dgm:cxn modelId="{80F5F788-71E3-419A-A873-3D28F53AF32A}" type="presParOf" srcId="{D2B337D9-7657-480F-B787-CE805C410151}" destId="{427EC105-E54C-451A-8F67-71FD34DA43F9}" srcOrd="3" destOrd="0" presId="urn:microsoft.com/office/officeart/2018/2/layout/IconCircleList"/>
    <dgm:cxn modelId="{3A9807C3-F25E-43EC-9F65-90D5FFC84A2D}" type="presParOf" srcId="{6EBD2D34-C94F-4B2E-A001-AAC98ADB26D8}" destId="{47491EDC-32E6-468A-8827-F6838D9FB248}" srcOrd="1" destOrd="0" presId="urn:microsoft.com/office/officeart/2018/2/layout/IconCircleList"/>
    <dgm:cxn modelId="{B7B8CED8-7A39-4BB3-96D4-5B91CFA9839E}" type="presParOf" srcId="{6EBD2D34-C94F-4B2E-A001-AAC98ADB26D8}" destId="{6525DE38-9719-4963-BAFD-2572C6C3311C}" srcOrd="2" destOrd="0" presId="urn:microsoft.com/office/officeart/2018/2/layout/IconCircleList"/>
    <dgm:cxn modelId="{42443107-201C-428A-8AA7-9D04B0231E31}" type="presParOf" srcId="{6525DE38-9719-4963-BAFD-2572C6C3311C}" destId="{2676868B-D65A-49C2-A1B3-23BB4B906C93}" srcOrd="0" destOrd="0" presId="urn:microsoft.com/office/officeart/2018/2/layout/IconCircleList"/>
    <dgm:cxn modelId="{A62BD60B-3217-487F-B501-5CB86E9F3ED9}" type="presParOf" srcId="{6525DE38-9719-4963-BAFD-2572C6C3311C}" destId="{F96BE484-50EF-4C5B-8288-41CF196C776C}" srcOrd="1" destOrd="0" presId="urn:microsoft.com/office/officeart/2018/2/layout/IconCircleList"/>
    <dgm:cxn modelId="{B39E9483-7096-4360-9948-ACC754466565}" type="presParOf" srcId="{6525DE38-9719-4963-BAFD-2572C6C3311C}" destId="{A47ABFCD-8F22-43C3-94FB-A9382E039871}" srcOrd="2" destOrd="0" presId="urn:microsoft.com/office/officeart/2018/2/layout/IconCircleList"/>
    <dgm:cxn modelId="{848CA2D6-FFAB-4AE2-A483-550AFE6EE9F9}" type="presParOf" srcId="{6525DE38-9719-4963-BAFD-2572C6C3311C}" destId="{E2C54453-0AA7-4F35-89A0-6212FC60C009}" srcOrd="3" destOrd="0" presId="urn:microsoft.com/office/officeart/2018/2/layout/IconCircleList"/>
    <dgm:cxn modelId="{35D18C0E-7A92-48B9-9DA6-D03E9A8F1CF4}" type="presParOf" srcId="{6EBD2D34-C94F-4B2E-A001-AAC98ADB26D8}" destId="{DBC00032-D457-42B3-9291-6719C2533163}" srcOrd="3" destOrd="0" presId="urn:microsoft.com/office/officeart/2018/2/layout/IconCircleList"/>
    <dgm:cxn modelId="{FB117999-264C-49B1-B750-339D524240BF}" type="presParOf" srcId="{6EBD2D34-C94F-4B2E-A001-AAC98ADB26D8}" destId="{3D34B400-049F-49E0-8C0F-5AFB9C561335}" srcOrd="4" destOrd="0" presId="urn:microsoft.com/office/officeart/2018/2/layout/IconCircleList"/>
    <dgm:cxn modelId="{BA3E496F-9206-4340-B2DC-19860C00D3B8}" type="presParOf" srcId="{3D34B400-049F-49E0-8C0F-5AFB9C561335}" destId="{DE3DF24A-D02B-478F-8D97-D8EA983C275C}" srcOrd="0" destOrd="0" presId="urn:microsoft.com/office/officeart/2018/2/layout/IconCircleList"/>
    <dgm:cxn modelId="{A399AD4D-0DD5-410C-ACB0-1F04E179AFA1}" type="presParOf" srcId="{3D34B400-049F-49E0-8C0F-5AFB9C561335}" destId="{2F1C5ABF-7235-4668-ACCB-04FBE24C22E4}" srcOrd="1" destOrd="0" presId="urn:microsoft.com/office/officeart/2018/2/layout/IconCircleList"/>
    <dgm:cxn modelId="{620BA2F6-EED2-4379-9DE7-4E78BE4D3457}" type="presParOf" srcId="{3D34B400-049F-49E0-8C0F-5AFB9C561335}" destId="{123FD356-DDBD-4B27-A441-A6879E828DB3}" srcOrd="2" destOrd="0" presId="urn:microsoft.com/office/officeart/2018/2/layout/IconCircleList"/>
    <dgm:cxn modelId="{B9808596-82CC-4DC1-B237-A80563E377C7}" type="presParOf" srcId="{3D34B400-049F-49E0-8C0F-5AFB9C561335}" destId="{6C2D279C-AB98-4639-A383-21A7FF83FED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5EBE7-A466-4A29-AB5F-9BEBF2BD20B2}">
      <dsp:nvSpPr>
        <dsp:cNvPr id="0" name=""/>
        <dsp:cNvSpPr/>
      </dsp:nvSpPr>
      <dsp:spPr>
        <a:xfrm>
          <a:off x="0" y="0"/>
          <a:ext cx="9206044" cy="10796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problem statement or topic of this project is focused on analyzing and predicting mental fitness rates based on various factors such as schizophrenia, bipolar disorder, eating disorder, anxiety, drug usage, depression, and alcohol usage.</a:t>
          </a:r>
        </a:p>
      </dsp:txBody>
      <dsp:txXfrm>
        <a:off x="31622" y="31622"/>
        <a:ext cx="8041008" cy="1016414"/>
      </dsp:txXfrm>
    </dsp:sp>
    <dsp:sp modelId="{3D84CB52-35E5-4D31-B44C-E068BDC10D6C}">
      <dsp:nvSpPr>
        <dsp:cNvPr id="0" name=""/>
        <dsp:cNvSpPr/>
      </dsp:nvSpPr>
      <dsp:spPr>
        <a:xfrm>
          <a:off x="812298" y="1259602"/>
          <a:ext cx="9206044" cy="1079658"/>
        </a:xfrm>
        <a:prstGeom prst="roundRect">
          <a:avLst>
            <a:gd name="adj" fmla="val 10000"/>
          </a:avLst>
        </a:prstGeom>
        <a:solidFill>
          <a:schemeClr val="accent2">
            <a:hueOff val="2771159"/>
            <a:satOff val="-477"/>
            <a:lumOff val="-490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project involves data analysis, data cleaning, exploratory analysis, and regression modeling techniques to predict the mental fitness rates. </a:t>
          </a:r>
        </a:p>
      </dsp:txBody>
      <dsp:txXfrm>
        <a:off x="843920" y="1291224"/>
        <a:ext cx="7628724" cy="1016414"/>
      </dsp:txXfrm>
    </dsp:sp>
    <dsp:sp modelId="{4596BA1E-ABE9-4BEA-9CB5-7239C352BB60}">
      <dsp:nvSpPr>
        <dsp:cNvPr id="0" name=""/>
        <dsp:cNvSpPr/>
      </dsp:nvSpPr>
      <dsp:spPr>
        <a:xfrm>
          <a:off x="1624596" y="2519204"/>
          <a:ext cx="9206044" cy="1079658"/>
        </a:xfrm>
        <a:prstGeom prst="roundRect">
          <a:avLst>
            <a:gd name="adj" fmla="val 10000"/>
          </a:avLst>
        </a:prstGeom>
        <a:solidFill>
          <a:schemeClr val="accent2">
            <a:hueOff val="5542319"/>
            <a:satOff val="-953"/>
            <a:lumOff val="-980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aim is to understand the relationships between different mental health factors and the overall mental fitness of individuals, and to develop a predictive model that can estimate mental fitness based on given input parameters.</a:t>
          </a:r>
        </a:p>
      </dsp:txBody>
      <dsp:txXfrm>
        <a:off x="1656218" y="2550826"/>
        <a:ext cx="7628724" cy="1016414"/>
      </dsp:txXfrm>
    </dsp:sp>
    <dsp:sp modelId="{D348D7AD-AA3B-4326-A6C1-938E794FCAEB}">
      <dsp:nvSpPr>
        <dsp:cNvPr id="0" name=""/>
        <dsp:cNvSpPr/>
      </dsp:nvSpPr>
      <dsp:spPr>
        <a:xfrm>
          <a:off x="8504266" y="818741"/>
          <a:ext cx="701778" cy="70177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662166" y="818741"/>
        <a:ext cx="385978" cy="528088"/>
      </dsp:txXfrm>
    </dsp:sp>
    <dsp:sp modelId="{DE959D8D-9846-441A-A606-2EC917BA651F}">
      <dsp:nvSpPr>
        <dsp:cNvPr id="0" name=""/>
        <dsp:cNvSpPr/>
      </dsp:nvSpPr>
      <dsp:spPr>
        <a:xfrm>
          <a:off x="9316564" y="2071145"/>
          <a:ext cx="701778" cy="701778"/>
        </a:xfrm>
        <a:prstGeom prst="downArrow">
          <a:avLst>
            <a:gd name="adj1" fmla="val 55000"/>
            <a:gd name="adj2" fmla="val 45000"/>
          </a:avLst>
        </a:prstGeom>
        <a:solidFill>
          <a:schemeClr val="accent2">
            <a:tint val="40000"/>
            <a:alpha val="90000"/>
            <a:hueOff val="5291884"/>
            <a:satOff val="-5406"/>
            <a:lumOff val="-1925"/>
            <a:alphaOff val="0"/>
          </a:schemeClr>
        </a:solidFill>
        <a:ln w="12700" cap="flat" cmpd="sng" algn="ctr">
          <a:solidFill>
            <a:schemeClr val="accent2">
              <a:tint val="40000"/>
              <a:alpha val="90000"/>
              <a:hueOff val="5291884"/>
              <a:satOff val="-5406"/>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9474464" y="2071145"/>
        <a:ext cx="385978" cy="528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D42F-D9BB-473A-999B-C54BF4B53C46}">
      <dsp:nvSpPr>
        <dsp:cNvPr id="0" name=""/>
        <dsp:cNvSpPr/>
      </dsp:nvSpPr>
      <dsp:spPr>
        <a:xfrm>
          <a:off x="0" y="6309"/>
          <a:ext cx="12191999" cy="7558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59B46-82F2-4464-8539-BFDB511BE653}">
      <dsp:nvSpPr>
        <dsp:cNvPr id="0" name=""/>
        <dsp:cNvSpPr/>
      </dsp:nvSpPr>
      <dsp:spPr>
        <a:xfrm>
          <a:off x="228635" y="176368"/>
          <a:ext cx="416107" cy="4157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3EC27F-F50B-44EC-BC52-1CDFEEAB6C56}">
      <dsp:nvSpPr>
        <dsp:cNvPr id="0" name=""/>
        <dsp:cNvSpPr/>
      </dsp:nvSpPr>
      <dsp:spPr>
        <a:xfrm>
          <a:off x="873379" y="6309"/>
          <a:ext cx="11279162" cy="826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0" tIns="87490" rIns="87490" bIns="87490"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The target audience or end users of the project can be categorized into two main groups:</a:t>
          </a:r>
        </a:p>
      </dsp:txBody>
      <dsp:txXfrm>
        <a:off x="873379" y="6309"/>
        <a:ext cx="11279162" cy="826678"/>
      </dsp:txXfrm>
    </dsp:sp>
    <dsp:sp modelId="{8FD981AF-99EA-45BD-AEE5-8CBD4C798F1F}">
      <dsp:nvSpPr>
        <dsp:cNvPr id="0" name=""/>
        <dsp:cNvSpPr/>
      </dsp:nvSpPr>
      <dsp:spPr>
        <a:xfrm>
          <a:off x="0" y="1039657"/>
          <a:ext cx="12191999" cy="7558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AD4AB-3429-4FF4-BABC-7EDFF5CE4485}">
      <dsp:nvSpPr>
        <dsp:cNvPr id="0" name=""/>
        <dsp:cNvSpPr/>
      </dsp:nvSpPr>
      <dsp:spPr>
        <a:xfrm>
          <a:off x="228635" y="1209717"/>
          <a:ext cx="416107" cy="4157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78D973-2983-45DA-96AC-C9C80F7C4418}">
      <dsp:nvSpPr>
        <dsp:cNvPr id="0" name=""/>
        <dsp:cNvSpPr/>
      </dsp:nvSpPr>
      <dsp:spPr>
        <a:xfrm>
          <a:off x="873379" y="1039657"/>
          <a:ext cx="11279162" cy="826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0" tIns="87490" rIns="87490" bIns="87490" numCol="1" spcCol="1270" anchor="ctr" anchorCtr="0">
          <a:noAutofit/>
        </a:bodyPr>
        <a:lstStyle/>
        <a:p>
          <a:pPr marL="0" lvl="0" indent="0" algn="l" defTabSz="889000">
            <a:lnSpc>
              <a:spcPct val="100000"/>
            </a:lnSpc>
            <a:spcBef>
              <a:spcPct val="0"/>
            </a:spcBef>
            <a:spcAft>
              <a:spcPct val="35000"/>
            </a:spcAft>
            <a:buNone/>
          </a:pPr>
          <a:r>
            <a:rPr lang="en-US" sz="2000" u="sng" kern="1200" dirty="0">
              <a:solidFill>
                <a:srgbClr val="FF0000"/>
              </a:solidFill>
            </a:rPr>
            <a:t>1. Mental Health Researchers and Professionals:</a:t>
          </a:r>
          <a:endParaRPr lang="en-US" sz="2000" kern="1200" dirty="0">
            <a:solidFill>
              <a:srgbClr val="FF0000"/>
            </a:solidFill>
          </a:endParaRPr>
        </a:p>
      </dsp:txBody>
      <dsp:txXfrm>
        <a:off x="873379" y="1039657"/>
        <a:ext cx="11279162" cy="826678"/>
      </dsp:txXfrm>
    </dsp:sp>
    <dsp:sp modelId="{A431BDFE-787B-4B93-A4A4-CB8EE2B93DD2}">
      <dsp:nvSpPr>
        <dsp:cNvPr id="0" name=""/>
        <dsp:cNvSpPr/>
      </dsp:nvSpPr>
      <dsp:spPr>
        <a:xfrm>
          <a:off x="0" y="2073006"/>
          <a:ext cx="12191999" cy="7558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3FD171-5EF0-49BA-AB25-6624CB4D80AB}">
      <dsp:nvSpPr>
        <dsp:cNvPr id="0" name=""/>
        <dsp:cNvSpPr/>
      </dsp:nvSpPr>
      <dsp:spPr>
        <a:xfrm>
          <a:off x="228635" y="2243066"/>
          <a:ext cx="416107" cy="4157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41B407-BB1F-424C-AD11-6CE9398143C7}">
      <dsp:nvSpPr>
        <dsp:cNvPr id="0" name=""/>
        <dsp:cNvSpPr/>
      </dsp:nvSpPr>
      <dsp:spPr>
        <a:xfrm>
          <a:off x="873379" y="2073006"/>
          <a:ext cx="11279162" cy="826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0" tIns="87490" rIns="87490" bIns="87490"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 Characteristics: Mental health researchers, psychologists, psychiatrists, and professionals in the field of mental health.</a:t>
          </a:r>
        </a:p>
      </dsp:txBody>
      <dsp:txXfrm>
        <a:off x="873379" y="2073006"/>
        <a:ext cx="11279162" cy="826678"/>
      </dsp:txXfrm>
    </dsp:sp>
    <dsp:sp modelId="{0537E1D1-1E12-4353-8DA9-6AE5F048C395}">
      <dsp:nvSpPr>
        <dsp:cNvPr id="0" name=""/>
        <dsp:cNvSpPr/>
      </dsp:nvSpPr>
      <dsp:spPr>
        <a:xfrm>
          <a:off x="0" y="3106355"/>
          <a:ext cx="12191999" cy="7558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C0F721-C3B4-4A17-9D51-B2EA5B59A27A}">
      <dsp:nvSpPr>
        <dsp:cNvPr id="0" name=""/>
        <dsp:cNvSpPr/>
      </dsp:nvSpPr>
      <dsp:spPr>
        <a:xfrm>
          <a:off x="228635" y="3276414"/>
          <a:ext cx="416107" cy="4157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0035F0-EF98-40BD-82DB-E0B6FC5C2A31}">
      <dsp:nvSpPr>
        <dsp:cNvPr id="0" name=""/>
        <dsp:cNvSpPr/>
      </dsp:nvSpPr>
      <dsp:spPr>
        <a:xfrm>
          <a:off x="873379" y="3106355"/>
          <a:ext cx="11279162" cy="826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0" tIns="87490" rIns="87490" bIns="87490"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 Needs: These users are interested in studying mental health trends, exploring the relationships between different factors, and analyzing the impact of various variables on mental fitness.</a:t>
          </a:r>
        </a:p>
      </dsp:txBody>
      <dsp:txXfrm>
        <a:off x="873379" y="3106355"/>
        <a:ext cx="11279162" cy="826678"/>
      </dsp:txXfrm>
    </dsp:sp>
    <dsp:sp modelId="{8478263D-6DDE-449F-923A-E16D55D88717}">
      <dsp:nvSpPr>
        <dsp:cNvPr id="0" name=""/>
        <dsp:cNvSpPr/>
      </dsp:nvSpPr>
      <dsp:spPr>
        <a:xfrm>
          <a:off x="0" y="4139703"/>
          <a:ext cx="12191999" cy="7558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84BB7-E790-4817-B73B-520573394DDB}">
      <dsp:nvSpPr>
        <dsp:cNvPr id="0" name=""/>
        <dsp:cNvSpPr/>
      </dsp:nvSpPr>
      <dsp:spPr>
        <a:xfrm>
          <a:off x="228859" y="4309763"/>
          <a:ext cx="416107" cy="4157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DA96EB-6ABA-4CA8-8C25-68194715FE89}">
      <dsp:nvSpPr>
        <dsp:cNvPr id="0" name=""/>
        <dsp:cNvSpPr/>
      </dsp:nvSpPr>
      <dsp:spPr>
        <a:xfrm>
          <a:off x="873826" y="4139703"/>
          <a:ext cx="11236251" cy="826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490" tIns="87490" rIns="87490" bIns="87490"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 Benefits: The project provides these users with a comprehensive analysis of mental fitness rates, visualizations of the relationships between factors, and a predictive model to estimate mental fitness. This information can support their research, inform decision-making, and contribute to the development of strategies for improving mental health.</a:t>
          </a:r>
        </a:p>
      </dsp:txBody>
      <dsp:txXfrm>
        <a:off x="873826" y="4139703"/>
        <a:ext cx="11236251" cy="826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981AF-99EA-45BD-AEE5-8CBD4C798F1F}">
      <dsp:nvSpPr>
        <dsp:cNvPr id="0" name=""/>
        <dsp:cNvSpPr/>
      </dsp:nvSpPr>
      <dsp:spPr>
        <a:xfrm>
          <a:off x="0" y="0"/>
          <a:ext cx="12191998" cy="836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AD4AB-3429-4FF4-BABC-7EDFF5CE4485}">
      <dsp:nvSpPr>
        <dsp:cNvPr id="0" name=""/>
        <dsp:cNvSpPr/>
      </dsp:nvSpPr>
      <dsp:spPr>
        <a:xfrm>
          <a:off x="252999" y="193728"/>
          <a:ext cx="460449" cy="4599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78D973-2983-45DA-96AC-C9C80F7C4418}">
      <dsp:nvSpPr>
        <dsp:cNvPr id="0" name=""/>
        <dsp:cNvSpPr/>
      </dsp:nvSpPr>
      <dsp:spPr>
        <a:xfrm>
          <a:off x="966448" y="5547"/>
          <a:ext cx="10789447" cy="83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02" tIns="88602" rIns="88602" bIns="88602" numCol="1" spcCol="1270" anchor="ctr" anchorCtr="0">
          <a:noAutofit/>
        </a:bodyPr>
        <a:lstStyle/>
        <a:p>
          <a:pPr marL="0" lvl="0" indent="0" algn="l" defTabSz="889000">
            <a:lnSpc>
              <a:spcPct val="100000"/>
            </a:lnSpc>
            <a:spcBef>
              <a:spcPct val="0"/>
            </a:spcBef>
            <a:spcAft>
              <a:spcPct val="35000"/>
            </a:spcAft>
            <a:buNone/>
          </a:pPr>
          <a:r>
            <a:rPr lang="en-US" sz="2000" u="sng" kern="1200">
              <a:solidFill>
                <a:srgbClr val="FF0000"/>
              </a:solidFill>
            </a:rPr>
            <a:t>2. General Public and Individuals:</a:t>
          </a:r>
          <a:endParaRPr lang="en-US" sz="2000" kern="1200" dirty="0">
            <a:solidFill>
              <a:srgbClr val="FF0000"/>
            </a:solidFill>
          </a:endParaRPr>
        </a:p>
      </dsp:txBody>
      <dsp:txXfrm>
        <a:off x="966448" y="5547"/>
        <a:ext cx="10789447" cy="837180"/>
      </dsp:txXfrm>
    </dsp:sp>
    <dsp:sp modelId="{A431BDFE-787B-4B93-A4A4-CB8EE2B93DD2}">
      <dsp:nvSpPr>
        <dsp:cNvPr id="0" name=""/>
        <dsp:cNvSpPr/>
      </dsp:nvSpPr>
      <dsp:spPr>
        <a:xfrm>
          <a:off x="0" y="1034082"/>
          <a:ext cx="12191998" cy="836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3FD171-5EF0-49BA-AB25-6624CB4D80AB}">
      <dsp:nvSpPr>
        <dsp:cNvPr id="0" name=""/>
        <dsp:cNvSpPr/>
      </dsp:nvSpPr>
      <dsp:spPr>
        <a:xfrm>
          <a:off x="252999" y="1222264"/>
          <a:ext cx="460449" cy="4599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41B407-BB1F-424C-AD11-6CE9398143C7}">
      <dsp:nvSpPr>
        <dsp:cNvPr id="0" name=""/>
        <dsp:cNvSpPr/>
      </dsp:nvSpPr>
      <dsp:spPr>
        <a:xfrm>
          <a:off x="966448" y="1034082"/>
          <a:ext cx="10789447" cy="83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02" tIns="88602" rIns="88602" bIns="88602"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 Characteristics: General users, individuals seeking to understand their own mental fitness rates.</a:t>
          </a:r>
        </a:p>
      </dsp:txBody>
      <dsp:txXfrm>
        <a:off x="966448" y="1034082"/>
        <a:ext cx="10789447" cy="837180"/>
      </dsp:txXfrm>
    </dsp:sp>
    <dsp:sp modelId="{0537E1D1-1E12-4353-8DA9-6AE5F048C395}">
      <dsp:nvSpPr>
        <dsp:cNvPr id="0" name=""/>
        <dsp:cNvSpPr/>
      </dsp:nvSpPr>
      <dsp:spPr>
        <a:xfrm>
          <a:off x="0" y="2062618"/>
          <a:ext cx="12191998" cy="836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C0F721-C3B4-4A17-9D51-B2EA5B59A27A}">
      <dsp:nvSpPr>
        <dsp:cNvPr id="0" name=""/>
        <dsp:cNvSpPr/>
      </dsp:nvSpPr>
      <dsp:spPr>
        <a:xfrm>
          <a:off x="252999" y="2250800"/>
          <a:ext cx="460449" cy="4599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0035F0-EF98-40BD-82DB-E0B6FC5C2A31}">
      <dsp:nvSpPr>
        <dsp:cNvPr id="0" name=""/>
        <dsp:cNvSpPr/>
      </dsp:nvSpPr>
      <dsp:spPr>
        <a:xfrm>
          <a:off x="966448" y="2062618"/>
          <a:ext cx="10789447" cy="83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02" tIns="88602" rIns="88602" bIns="88602"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 Needs: These users are interested in gaining insights into mental health, understanding the impact of different factors on mental fitness, and obtaining an estimate of their own mental fitness based on their personal information.</a:t>
          </a:r>
          <a:endParaRPr lang="en-US" sz="1600" kern="1200" dirty="0">
            <a:solidFill>
              <a:schemeClr val="bg1"/>
            </a:solidFill>
          </a:endParaRPr>
        </a:p>
      </dsp:txBody>
      <dsp:txXfrm>
        <a:off x="966448" y="2062618"/>
        <a:ext cx="10789447" cy="837180"/>
      </dsp:txXfrm>
    </dsp:sp>
    <dsp:sp modelId="{8478263D-6DDE-449F-923A-E16D55D88717}">
      <dsp:nvSpPr>
        <dsp:cNvPr id="0" name=""/>
        <dsp:cNvSpPr/>
      </dsp:nvSpPr>
      <dsp:spPr>
        <a:xfrm>
          <a:off x="0" y="3091154"/>
          <a:ext cx="12191998" cy="836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84BB7-E790-4817-B73B-520573394DDB}">
      <dsp:nvSpPr>
        <dsp:cNvPr id="0" name=""/>
        <dsp:cNvSpPr/>
      </dsp:nvSpPr>
      <dsp:spPr>
        <a:xfrm>
          <a:off x="252999" y="3279335"/>
          <a:ext cx="460449" cy="4599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DA96EB-6ABA-4CA8-8C25-68194715FE89}">
      <dsp:nvSpPr>
        <dsp:cNvPr id="0" name=""/>
        <dsp:cNvSpPr/>
      </dsp:nvSpPr>
      <dsp:spPr>
        <a:xfrm>
          <a:off x="832875" y="3284676"/>
          <a:ext cx="10789447" cy="83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02" tIns="88602" rIns="88602" bIns="88602"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Benefits: The project offers an interactive interface where users can input their relevant details, and the system provides an estimated mental fitness rate. This enables individuals to gain self-awareness about their mental fitness and potentially seek appropriate support or take actions to improve their mental well-being. It encourages</a:t>
          </a:r>
        </a:p>
        <a:p>
          <a:pPr marL="0" lvl="0" indent="0" algn="l" defTabSz="711200">
            <a:lnSpc>
              <a:spcPct val="100000"/>
            </a:lnSpc>
            <a:spcBef>
              <a:spcPct val="0"/>
            </a:spcBef>
            <a:spcAft>
              <a:spcPct val="35000"/>
            </a:spcAft>
            <a:buNone/>
          </a:pPr>
          <a:endParaRPr lang="en-US" sz="1600" kern="1200" dirty="0">
            <a:solidFill>
              <a:schemeClr val="bg1"/>
            </a:solidFill>
          </a:endParaRPr>
        </a:p>
      </dsp:txBody>
      <dsp:txXfrm>
        <a:off x="832875" y="3284676"/>
        <a:ext cx="10789447" cy="837180"/>
      </dsp:txXfrm>
    </dsp:sp>
    <dsp:sp modelId="{85C2D42F-D9BB-473A-999B-C54BF4B53C46}">
      <dsp:nvSpPr>
        <dsp:cNvPr id="0" name=""/>
        <dsp:cNvSpPr/>
      </dsp:nvSpPr>
      <dsp:spPr>
        <a:xfrm>
          <a:off x="0" y="4119689"/>
          <a:ext cx="12191998" cy="836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59B46-82F2-4464-8539-BFDB511BE653}">
      <dsp:nvSpPr>
        <dsp:cNvPr id="0" name=""/>
        <dsp:cNvSpPr/>
      </dsp:nvSpPr>
      <dsp:spPr>
        <a:xfrm>
          <a:off x="252999" y="4307871"/>
          <a:ext cx="460449" cy="4599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3EC27F-F50B-44EC-BC52-1CDFEEAB6C56}">
      <dsp:nvSpPr>
        <dsp:cNvPr id="0" name=""/>
        <dsp:cNvSpPr/>
      </dsp:nvSpPr>
      <dsp:spPr>
        <a:xfrm>
          <a:off x="966448" y="4119689"/>
          <a:ext cx="10789447" cy="83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602" tIns="88602" rIns="88602" bIns="88602"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people to proactively care about themselves and also encourages individuals to prioritize their mental well-being.</a:t>
          </a:r>
        </a:p>
      </dsp:txBody>
      <dsp:txXfrm>
        <a:off x="966448" y="4119689"/>
        <a:ext cx="10789447" cy="8371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92FA6-CCC8-4310-96EF-B17BE11FA3B2}">
      <dsp:nvSpPr>
        <dsp:cNvPr id="0" name=""/>
        <dsp:cNvSpPr/>
      </dsp:nvSpPr>
      <dsp:spPr>
        <a:xfrm>
          <a:off x="0" y="430120"/>
          <a:ext cx="6951666" cy="1733939"/>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b="0" i="0" u="sng" kern="1200" dirty="0">
              <a:solidFill>
                <a:schemeClr val="bg1"/>
              </a:solidFill>
            </a:rPr>
            <a:t>User-Friendly Interface: </a:t>
          </a:r>
          <a:r>
            <a:rPr lang="en-US" sz="1600" b="0" i="0" kern="1200" dirty="0"/>
            <a:t>I have developed a basic user-friendly interface that allows individuals to input their information and obtain an estimated mental fitness rate. The interface is designed to be intuitive, accessible, and easy to navigate, catering to users with varying levels of technical expertise.</a:t>
          </a:r>
          <a:endParaRPr lang="en-US" sz="1600" kern="1200" dirty="0"/>
        </a:p>
      </dsp:txBody>
      <dsp:txXfrm>
        <a:off x="84644" y="514764"/>
        <a:ext cx="6782378" cy="1564651"/>
      </dsp:txXfrm>
    </dsp:sp>
    <dsp:sp modelId="{48720D91-8AB9-4D07-8E09-8C8AF1C4C699}">
      <dsp:nvSpPr>
        <dsp:cNvPr id="0" name=""/>
        <dsp:cNvSpPr/>
      </dsp:nvSpPr>
      <dsp:spPr>
        <a:xfrm>
          <a:off x="0" y="2210140"/>
          <a:ext cx="6951666" cy="1733939"/>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b="0" i="0" u="sng" kern="1200" dirty="0">
              <a:solidFill>
                <a:schemeClr val="bg1"/>
              </a:solidFill>
            </a:rPr>
            <a:t>Predictive Modeling: </a:t>
          </a:r>
          <a:r>
            <a:rPr lang="en-US" sz="1600" b="0" i="0" kern="1200" dirty="0"/>
            <a:t>My solution utilizes some more regression modeling techniques, including linear regression, support vector regression, random forest regression, and gradient boosting regression, to predict mental fitness rates. This predictive capability sets my solution apart by enabling individuals and researchers to estimate mental fitness based on specific input parameters.</a:t>
          </a:r>
          <a:endParaRPr lang="en-US" sz="1600" kern="1200" dirty="0"/>
        </a:p>
      </dsp:txBody>
      <dsp:txXfrm>
        <a:off x="84644" y="2294784"/>
        <a:ext cx="6782378" cy="1564651"/>
      </dsp:txXfrm>
    </dsp:sp>
    <dsp:sp modelId="{8866C028-2BA8-4816-99CF-B2DFF7DEACD9}">
      <dsp:nvSpPr>
        <dsp:cNvPr id="0" name=""/>
        <dsp:cNvSpPr/>
      </dsp:nvSpPr>
      <dsp:spPr>
        <a:xfrm>
          <a:off x="0" y="3990160"/>
          <a:ext cx="6951666" cy="1733939"/>
        </a:xfrm>
        <a:prstGeom prst="round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b="0" i="0" u="sng" kern="1200" dirty="0">
              <a:solidFill>
                <a:schemeClr val="bg1"/>
              </a:solidFill>
            </a:rPr>
            <a:t>Visualization Capabilities: </a:t>
          </a:r>
          <a:r>
            <a:rPr lang="en-US" sz="1600" b="0" i="0" kern="1200" dirty="0"/>
            <a:t>My solution incorporates even more data visualization techniques, such as heatmaps, scatter plots, histograms, and pie charts, to present the analysis and findings in an easily interpretable and visually appealing manner. Visualizations aid in understanding complex data patterns, identifying correlations, and communicating insights effectively.</a:t>
          </a:r>
          <a:endParaRPr lang="en-US" sz="1600" kern="1200" dirty="0"/>
        </a:p>
      </dsp:txBody>
      <dsp:txXfrm>
        <a:off x="84644" y="4074804"/>
        <a:ext cx="6782378" cy="15646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DA60D-C53E-4ADE-A1CE-7DB77C7D62B0}">
      <dsp:nvSpPr>
        <dsp:cNvPr id="0" name=""/>
        <dsp:cNvSpPr/>
      </dsp:nvSpPr>
      <dsp:spPr>
        <a:xfrm>
          <a:off x="235853" y="1143866"/>
          <a:ext cx="915236" cy="9152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AED8F-FE8F-4577-820B-58897DAE5D89}">
      <dsp:nvSpPr>
        <dsp:cNvPr id="0" name=""/>
        <dsp:cNvSpPr/>
      </dsp:nvSpPr>
      <dsp:spPr>
        <a:xfrm>
          <a:off x="448602" y="1354352"/>
          <a:ext cx="530837" cy="5308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7EC105-E54C-451A-8F67-71FD34DA43F9}">
      <dsp:nvSpPr>
        <dsp:cNvPr id="0" name=""/>
        <dsp:cNvSpPr/>
      </dsp:nvSpPr>
      <dsp:spPr>
        <a:xfrm>
          <a:off x="1266010" y="1184960"/>
          <a:ext cx="2157343" cy="91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My project aimed to analyze mental health factors and predict mental fitness rates based on a comprehensive dataset. By leveraging AI and ML techniques, we developed regression models and explored the relationships between various mental health factors and overall mental fitness.</a:t>
          </a:r>
          <a:endParaRPr lang="en-US" sz="1100" kern="1200" dirty="0"/>
        </a:p>
      </dsp:txBody>
      <dsp:txXfrm>
        <a:off x="1266010" y="1184960"/>
        <a:ext cx="2157343" cy="915236"/>
      </dsp:txXfrm>
    </dsp:sp>
    <dsp:sp modelId="{2676868B-D65A-49C2-A1B3-23BB4B906C93}">
      <dsp:nvSpPr>
        <dsp:cNvPr id="0" name=""/>
        <dsp:cNvSpPr/>
      </dsp:nvSpPr>
      <dsp:spPr>
        <a:xfrm>
          <a:off x="3870178" y="1184960"/>
          <a:ext cx="915236" cy="9152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6BE484-50EF-4C5B-8288-41CF196C776C}">
      <dsp:nvSpPr>
        <dsp:cNvPr id="0" name=""/>
        <dsp:cNvSpPr/>
      </dsp:nvSpPr>
      <dsp:spPr>
        <a:xfrm>
          <a:off x="4038746" y="1354352"/>
          <a:ext cx="530837" cy="5308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C54453-0AA7-4F35-89A0-6212FC60C009}">
      <dsp:nvSpPr>
        <dsp:cNvPr id="0" name=""/>
        <dsp:cNvSpPr/>
      </dsp:nvSpPr>
      <dsp:spPr>
        <a:xfrm>
          <a:off x="4991815" y="1359624"/>
          <a:ext cx="2157343" cy="91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I found out that out of the models used, Random Forest Regressor is the best model for prediction mental fitness rate </a:t>
          </a:r>
        </a:p>
      </dsp:txBody>
      <dsp:txXfrm>
        <a:off x="4991815" y="1359624"/>
        <a:ext cx="2157343" cy="915236"/>
      </dsp:txXfrm>
    </dsp:sp>
    <dsp:sp modelId="{DE3DF24A-D02B-478F-8D97-D8EA983C275C}">
      <dsp:nvSpPr>
        <dsp:cNvPr id="0" name=""/>
        <dsp:cNvSpPr/>
      </dsp:nvSpPr>
      <dsp:spPr>
        <a:xfrm>
          <a:off x="7525059" y="1143866"/>
          <a:ext cx="915236" cy="9152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1C5ABF-7235-4668-ACCB-04FBE24C22E4}">
      <dsp:nvSpPr>
        <dsp:cNvPr id="0" name=""/>
        <dsp:cNvSpPr/>
      </dsp:nvSpPr>
      <dsp:spPr>
        <a:xfrm>
          <a:off x="7717258" y="1354352"/>
          <a:ext cx="530837" cy="5308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2D279C-AB98-4639-A383-21A7FF83FED3}">
      <dsp:nvSpPr>
        <dsp:cNvPr id="0" name=""/>
        <dsp:cNvSpPr/>
      </dsp:nvSpPr>
      <dsp:spPr>
        <a:xfrm>
          <a:off x="8583347" y="1113050"/>
          <a:ext cx="2157343" cy="91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My project successfully developed a solution that predicts mental fitness rates based on a wide range of mental health factors. The regression models, evaluation metrics, and data visualizations enabled us to gain valuable insights into mental well-being. This project contributes to a better understanding of mental health and empowers individuals to actively manage their mental fitness.</a:t>
          </a:r>
          <a:endParaRPr lang="en-US" sz="1100" kern="1200" dirty="0"/>
        </a:p>
      </dsp:txBody>
      <dsp:txXfrm>
        <a:off x="8583347" y="1113050"/>
        <a:ext cx="2157343" cy="915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22</a:t>
            </a:fld>
            <a:endParaRPr lang="en-IN"/>
          </a:p>
        </p:txBody>
      </p:sp>
    </p:spTree>
    <p:extLst>
      <p:ext uri="{BB962C8B-B14F-4D97-AF65-F5344CB8AC3E}">
        <p14:creationId xmlns:p14="http://schemas.microsoft.com/office/powerpoint/2010/main" val="228985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27</a:t>
            </a:fld>
            <a:endParaRPr lang="en-IN"/>
          </a:p>
        </p:txBody>
      </p:sp>
    </p:spTree>
    <p:extLst>
      <p:ext uri="{BB962C8B-B14F-4D97-AF65-F5344CB8AC3E}">
        <p14:creationId xmlns:p14="http://schemas.microsoft.com/office/powerpoint/2010/main" val="1889589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79038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7/18/2023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10090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7/18/2023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860200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7/18/2023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9841328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7/18/2023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383892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7/18/2023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4588060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7/18/2023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75581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93791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D291B17-9318-49DB-B28B-6E5994AE9581}" type="datetime1">
              <a:rPr lang="en-US" smtClean="0"/>
              <a:t>7/18/2023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7601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7/18/2023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01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07493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83737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52078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3850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EDE50D6-574B-40AF-946F-D52A04ADE379}" type="datetime1">
              <a:rPr lang="en-US" smtClean="0"/>
              <a:t>7/18/2023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37794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726725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7/18/2023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38921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D291B17-9318-49DB-B28B-6E5994AE9581}" type="datetime1">
              <a:rPr lang="en-US" smtClean="0"/>
              <a:t>7/18/2023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66943070"/>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ronysaini1970@gmail.com" TargetMode="Externa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9.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rive.google.com/drive/folders/1QObW9i7hmg__gdK2sqSL5Z_SYdzLm6mo?usp=sharing" TargetMode="External"/><Relationship Id="rId5" Type="http://schemas.openxmlformats.org/officeDocument/2006/relationships/hyperlink" Target="https://github.com/RonComputingEra/Dataset"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7000">
              <a:srgbClr val="00B0F0"/>
            </a:gs>
            <a:gs pos="54000">
              <a:srgbClr val="FFFF00"/>
            </a:gs>
            <a:gs pos="74000">
              <a:srgbClr val="FF0000"/>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 name="Rectangle 19">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22" name="Group 21">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3" name="Rectangle 22">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7" name="Picture 6" descr="A person wearing glasses and a tie&#10;&#10;Description automatically generated">
            <a:extLst>
              <a:ext uri="{FF2B5EF4-FFF2-40B4-BE49-F238E27FC236}">
                <a16:creationId xmlns:a16="http://schemas.microsoft.com/office/drawing/2014/main" id="{A8C4D3E0-9B16-C2FA-DEA2-D49CBAFC3378}"/>
              </a:ext>
            </a:extLst>
          </p:cNvPr>
          <p:cNvPicPr>
            <a:picLocks noChangeAspect="1"/>
          </p:cNvPicPr>
          <p:nvPr/>
        </p:nvPicPr>
        <p:blipFill rotWithShape="1">
          <a:blip r:embed="rId5"/>
          <a:srcRect l="6228" r="3219" b="1"/>
          <a:stretch/>
        </p:blipFill>
        <p:spPr>
          <a:xfrm>
            <a:off x="8720224" y="609599"/>
            <a:ext cx="3474952" cy="5133653"/>
          </a:xfrm>
          <a:prstGeom prst="rect">
            <a:avLst/>
          </a:prstGeom>
          <a:ln>
            <a:noFill/>
          </a:ln>
          <a:effectLst/>
        </p:spPr>
      </p:pic>
      <p:sp>
        <p:nvSpPr>
          <p:cNvPr id="26" name="Rectangle 25">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80321" y="753228"/>
            <a:ext cx="7087552" cy="1080938"/>
          </a:xfrm>
        </p:spPr>
        <p:txBody>
          <a:bodyPr vert="horz" lIns="91440" tIns="45720" rIns="91440" bIns="45720" rtlCol="0" anchor="ctr">
            <a:normAutofit/>
          </a:bodyPr>
          <a:lstStyle/>
          <a:p>
            <a:pPr algn="l"/>
            <a:r>
              <a:rPr lang="en-US" sz="4400" b="1" u="sng" dirty="0">
                <a:solidFill>
                  <a:schemeClr val="accent1"/>
                </a:solidFill>
                <a:latin typeface="Algerian" panose="04020705040A02060702" pitchFamily="82" charset="0"/>
              </a:rPr>
              <a:t>STUDENT DETAILS</a:t>
            </a:r>
          </a:p>
        </p:txBody>
      </p:sp>
      <p:pic>
        <p:nvPicPr>
          <p:cNvPr id="28" name="Picture 27">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4" name="TextBox 3">
            <a:extLst>
              <a:ext uri="{FF2B5EF4-FFF2-40B4-BE49-F238E27FC236}">
                <a16:creationId xmlns:a16="http://schemas.microsoft.com/office/drawing/2014/main" id="{1DB9DEB9-7BC9-D9BF-0262-4D17038F8661}"/>
              </a:ext>
            </a:extLst>
          </p:cNvPr>
          <p:cNvSpPr txBox="1"/>
          <p:nvPr/>
        </p:nvSpPr>
        <p:spPr>
          <a:xfrm>
            <a:off x="217984" y="2618241"/>
            <a:ext cx="7749066"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solidFill>
                  <a:schemeClr val="bg1"/>
                </a:solidFill>
              </a:rPr>
              <a:t>Name : </a:t>
            </a:r>
            <a:r>
              <a:rPr lang="en-US" sz="2000" dirty="0"/>
              <a:t>Ronit Saini</a:t>
            </a:r>
          </a:p>
          <a:p>
            <a:pPr indent="-228600" defTabSz="914400">
              <a:lnSpc>
                <a:spcPct val="90000"/>
              </a:lnSpc>
              <a:spcAft>
                <a:spcPts val="600"/>
              </a:spcAft>
              <a:buFont typeface="Arial" panose="020B0604020202020204" pitchFamily="34" charset="0"/>
              <a:buChar char="•"/>
            </a:pPr>
            <a:r>
              <a:rPr lang="en-US" sz="2000" dirty="0">
                <a:solidFill>
                  <a:schemeClr val="bg1"/>
                </a:solidFill>
              </a:rPr>
              <a:t>Student ID : </a:t>
            </a:r>
            <a:r>
              <a:rPr lang="en-US" sz="2000" dirty="0"/>
              <a:t>STU645e78e63d0fd1683912934 </a:t>
            </a:r>
          </a:p>
          <a:p>
            <a:pPr indent="-228600" defTabSz="914400">
              <a:lnSpc>
                <a:spcPct val="90000"/>
              </a:lnSpc>
              <a:spcAft>
                <a:spcPts val="600"/>
              </a:spcAft>
              <a:buFont typeface="Arial" panose="020B0604020202020204" pitchFamily="34" charset="0"/>
              <a:buChar char="•"/>
            </a:pPr>
            <a:r>
              <a:rPr lang="en-US" sz="2000" dirty="0">
                <a:solidFill>
                  <a:schemeClr val="bg1"/>
                </a:solidFill>
              </a:rPr>
              <a:t>Internship ID: </a:t>
            </a:r>
            <a:r>
              <a:rPr lang="en-US" sz="2000" dirty="0"/>
              <a:t>INTERNSHIP_168198413964410a8b547b1</a:t>
            </a:r>
          </a:p>
          <a:p>
            <a:pPr indent="-228600" defTabSz="914400">
              <a:lnSpc>
                <a:spcPct val="90000"/>
              </a:lnSpc>
              <a:spcAft>
                <a:spcPts val="600"/>
              </a:spcAft>
              <a:buFont typeface="Arial" panose="020B0604020202020204" pitchFamily="34" charset="0"/>
              <a:buChar char="•"/>
            </a:pPr>
            <a:r>
              <a:rPr lang="en-US" sz="2000" dirty="0">
                <a:solidFill>
                  <a:schemeClr val="bg1"/>
                </a:solidFill>
              </a:rPr>
              <a:t>SkillsBuild Email ID : </a:t>
            </a:r>
            <a:r>
              <a:rPr lang="en-US" sz="2000" dirty="0">
                <a:hlinkClick r:id="rId6">
                  <a:extLst>
                    <a:ext uri="{A12FA001-AC4F-418D-AE19-62706E023703}">
                      <ahyp:hlinkClr xmlns:ahyp="http://schemas.microsoft.com/office/drawing/2018/hyperlinkcolor" val="tx"/>
                    </a:ext>
                  </a:extLst>
                </a:hlinkClick>
              </a:rPr>
              <a:t>ronysaini1970@gmail.com</a:t>
            </a:r>
            <a:endParaRPr lang="en-US" sz="2000" dirty="0"/>
          </a:p>
          <a:p>
            <a:pPr indent="-228600" defTabSz="914400">
              <a:lnSpc>
                <a:spcPct val="90000"/>
              </a:lnSpc>
              <a:spcAft>
                <a:spcPts val="600"/>
              </a:spcAft>
              <a:buFont typeface="Arial" panose="020B0604020202020204" pitchFamily="34" charset="0"/>
              <a:buChar char="•"/>
            </a:pPr>
            <a:r>
              <a:rPr lang="en-US" sz="2000" dirty="0">
                <a:solidFill>
                  <a:schemeClr val="bg1"/>
                </a:solidFill>
              </a:rPr>
              <a:t>College Name : </a:t>
            </a:r>
            <a:r>
              <a:rPr lang="en-US" sz="2000" dirty="0"/>
              <a:t>Manipal Institute Of Technology, Manipal</a:t>
            </a:r>
          </a:p>
          <a:p>
            <a:pPr indent="-228600" defTabSz="914400">
              <a:lnSpc>
                <a:spcPct val="90000"/>
              </a:lnSpc>
              <a:spcAft>
                <a:spcPts val="600"/>
              </a:spcAft>
              <a:buFont typeface="Arial" panose="020B0604020202020204" pitchFamily="34" charset="0"/>
              <a:buChar char="•"/>
            </a:pPr>
            <a:r>
              <a:rPr lang="en-US" sz="2000" dirty="0">
                <a:solidFill>
                  <a:schemeClr val="bg1"/>
                </a:solidFill>
              </a:rPr>
              <a:t>College State : </a:t>
            </a:r>
            <a:r>
              <a:rPr lang="en-US" sz="2000" dirty="0"/>
              <a:t>Karnataka</a:t>
            </a:r>
          </a:p>
          <a:p>
            <a:pPr indent="-228600" defTabSz="914400">
              <a:lnSpc>
                <a:spcPct val="90000"/>
              </a:lnSpc>
              <a:spcAft>
                <a:spcPts val="600"/>
              </a:spcAft>
              <a:buFont typeface="Arial" panose="020B0604020202020204" pitchFamily="34" charset="0"/>
              <a:buChar char="•"/>
            </a:pPr>
            <a:r>
              <a:rPr lang="en-US" sz="2000" dirty="0">
                <a:solidFill>
                  <a:schemeClr val="bg1"/>
                </a:solidFill>
              </a:rPr>
              <a:t>Internship Domain : </a:t>
            </a:r>
            <a:r>
              <a:rPr lang="en-US" sz="2000" dirty="0"/>
              <a:t>Artificial Intelligence (AI)</a:t>
            </a:r>
          </a:p>
          <a:p>
            <a:pPr indent="-228600" defTabSz="914400">
              <a:lnSpc>
                <a:spcPct val="90000"/>
              </a:lnSpc>
              <a:spcAft>
                <a:spcPts val="600"/>
              </a:spcAft>
              <a:buFont typeface="Arial" panose="020B0604020202020204" pitchFamily="34" charset="0"/>
              <a:buChar char="•"/>
            </a:pPr>
            <a:r>
              <a:rPr lang="en-US" sz="2000" dirty="0">
                <a:solidFill>
                  <a:schemeClr val="bg1"/>
                </a:solidFill>
              </a:rPr>
              <a:t>Internship Start and End Date : </a:t>
            </a:r>
            <a:r>
              <a:rPr lang="en-US" sz="2000" dirty="0"/>
              <a:t>12-06-2023 to 24-07-2023 </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11">
            <a:extLst>
              <a:ext uri="{FF2B5EF4-FFF2-40B4-BE49-F238E27FC236}">
                <a16:creationId xmlns:a16="http://schemas.microsoft.com/office/drawing/2014/main" id="{E60C72CA-E36E-44A3-B69C-BE9405C6A1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4" name="Picture 13">
            <a:extLst>
              <a:ext uri="{FF2B5EF4-FFF2-40B4-BE49-F238E27FC236}">
                <a16:creationId xmlns:a16="http://schemas.microsoft.com/office/drawing/2014/main" id="{E6F50D26-2AE2-40D5-AA0F-827E47F89A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5" name="Rectangle 15">
            <a:extLst>
              <a:ext uri="{FF2B5EF4-FFF2-40B4-BE49-F238E27FC236}">
                <a16:creationId xmlns:a16="http://schemas.microsoft.com/office/drawing/2014/main" id="{EF7EC281-2ECA-4A08-B0F7-42750BF0C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6" name="Rectangle 17">
            <a:extLst>
              <a:ext uri="{FF2B5EF4-FFF2-40B4-BE49-F238E27FC236}">
                <a16:creationId xmlns:a16="http://schemas.microsoft.com/office/drawing/2014/main" id="{03043CC2-E060-443E-BBC4-197CCD7FE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19">
            <a:extLst>
              <a:ext uri="{FF2B5EF4-FFF2-40B4-BE49-F238E27FC236}">
                <a16:creationId xmlns:a16="http://schemas.microsoft.com/office/drawing/2014/main" id="{1454BC00-0C10-4B2D-89D5-6405C87B8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2538"/>
            <a:ext cx="5538554" cy="5925402"/>
          </a:xfrm>
          <a:prstGeom prst="rect">
            <a:avLst/>
          </a:prstGeom>
          <a:ln w="22225">
            <a:solidFill>
              <a:srgbClr val="7BDB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wearing masks&#10;&#10;Description automatically generated">
            <a:extLst>
              <a:ext uri="{FF2B5EF4-FFF2-40B4-BE49-F238E27FC236}">
                <a16:creationId xmlns:a16="http://schemas.microsoft.com/office/drawing/2014/main" id="{83883521-72F3-B499-D81C-8CEA24BE1E94}"/>
              </a:ext>
            </a:extLst>
          </p:cNvPr>
          <p:cNvPicPr>
            <a:picLocks noChangeAspect="1"/>
          </p:cNvPicPr>
          <p:nvPr/>
        </p:nvPicPr>
        <p:blipFill>
          <a:blip r:embed="rId4"/>
          <a:stretch>
            <a:fillRect/>
          </a:stretch>
        </p:blipFill>
        <p:spPr>
          <a:xfrm>
            <a:off x="643467" y="1678147"/>
            <a:ext cx="5211232" cy="3467838"/>
          </a:xfrm>
          <a:prstGeom prst="rect">
            <a:avLst/>
          </a:prstGeom>
        </p:spPr>
      </p:pic>
      <p:sp useBgFill="1">
        <p:nvSpPr>
          <p:cNvPr id="22" name="Rectangle 21">
            <a:extLst>
              <a:ext uri="{FF2B5EF4-FFF2-40B4-BE49-F238E27FC236}">
                <a16:creationId xmlns:a16="http://schemas.microsoft.com/office/drawing/2014/main" id="{FCD6BFF0-ABAD-4639-8BBC-4F900322F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021" y="453280"/>
            <a:ext cx="5538554" cy="5925402"/>
          </a:xfrm>
          <a:prstGeom prst="rect">
            <a:avLst/>
          </a:prstGeom>
          <a:ln w="22225">
            <a:solidFill>
              <a:srgbClr val="7BDB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words&#10;&#10;Description automatically generated">
            <a:extLst>
              <a:ext uri="{FF2B5EF4-FFF2-40B4-BE49-F238E27FC236}">
                <a16:creationId xmlns:a16="http://schemas.microsoft.com/office/drawing/2014/main" id="{1657F0AB-3D9F-929E-BE0B-0ADDB002922A}"/>
              </a:ext>
            </a:extLst>
          </p:cNvPr>
          <p:cNvPicPr>
            <a:picLocks noChangeAspect="1"/>
          </p:cNvPicPr>
          <p:nvPr/>
        </p:nvPicPr>
        <p:blipFill>
          <a:blip r:embed="rId5"/>
          <a:stretch>
            <a:fillRect/>
          </a:stretch>
        </p:blipFill>
        <p:spPr>
          <a:xfrm>
            <a:off x="6348476" y="1753003"/>
            <a:ext cx="5211232" cy="3319610"/>
          </a:xfrm>
          <a:prstGeom prst="rect">
            <a:avLst/>
          </a:prstGeom>
        </p:spPr>
      </p:pic>
    </p:spTree>
    <p:extLst>
      <p:ext uri="{BB962C8B-B14F-4D97-AF65-F5344CB8AC3E}">
        <p14:creationId xmlns:p14="http://schemas.microsoft.com/office/powerpoint/2010/main" val="69551010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64D584-6087-14C7-6500-21D10A68B2B2}"/>
              </a:ext>
            </a:extLst>
          </p:cNvPr>
          <p:cNvSpPr>
            <a:spLocks noGrp="1"/>
          </p:cNvSpPr>
          <p:nvPr>
            <p:ph idx="1"/>
          </p:nvPr>
        </p:nvSpPr>
        <p:spPr>
          <a:xfrm>
            <a:off x="0" y="2013735"/>
            <a:ext cx="12192000" cy="4844265"/>
          </a:xfrm>
        </p:spPr>
        <p:txBody>
          <a:bodyPr>
            <a:normAutofit fontScale="92500" lnSpcReduction="20000"/>
          </a:bodyPr>
          <a:lstStyle/>
          <a:p>
            <a:pPr marL="0" indent="0">
              <a:buNone/>
            </a:pPr>
            <a:r>
              <a:rPr lang="en-US" sz="2000" dirty="0">
                <a:solidFill>
                  <a:schemeClr val="bg1"/>
                </a:solidFill>
              </a:rPr>
              <a:t>1. Data Collection and Cleaning:</a:t>
            </a:r>
          </a:p>
          <a:p>
            <a:r>
              <a:rPr lang="en-US" sz="1600" dirty="0"/>
              <a:t>Gathered a rich dataset containing information on mental health prevalence and substance use disorders.</a:t>
            </a:r>
          </a:p>
          <a:p>
            <a:r>
              <a:rPr lang="en-US" sz="1600" dirty="0"/>
              <a:t>Conducted thorough data cleaning processes to ensure data integrity and reliability.</a:t>
            </a:r>
          </a:p>
          <a:p>
            <a:endParaRPr lang="en-US" sz="1600" dirty="0"/>
          </a:p>
          <a:p>
            <a:pPr marL="0" indent="0">
              <a:buNone/>
            </a:pPr>
            <a:r>
              <a:rPr lang="en-US" sz="2000" dirty="0">
                <a:solidFill>
                  <a:schemeClr val="bg1"/>
                </a:solidFill>
              </a:rPr>
              <a:t>2. Exploratory Analysis:</a:t>
            </a:r>
          </a:p>
          <a:p>
            <a:r>
              <a:rPr lang="en-US" sz="1600" dirty="0"/>
              <a:t>Performed exploratory analysis to gain insights into the relationships between mental health factors and mental fitness rates.</a:t>
            </a:r>
          </a:p>
          <a:p>
            <a:r>
              <a:rPr lang="en-US" sz="1600" dirty="0"/>
              <a:t>Utilized visualizations and statistical techniques to identify patterns, correlations, and trends in the data.</a:t>
            </a:r>
          </a:p>
          <a:p>
            <a:endParaRPr lang="en-US" sz="1600" dirty="0"/>
          </a:p>
          <a:p>
            <a:pPr marL="0" indent="0">
              <a:buNone/>
            </a:pPr>
            <a:r>
              <a:rPr lang="en-US" sz="2000" dirty="0">
                <a:solidFill>
                  <a:schemeClr val="bg1"/>
                </a:solidFill>
              </a:rPr>
              <a:t>3. Regression Modeling</a:t>
            </a:r>
            <a:r>
              <a:rPr lang="en-US" sz="1600" dirty="0">
                <a:solidFill>
                  <a:schemeClr val="bg1"/>
                </a:solidFill>
              </a:rPr>
              <a:t>:</a:t>
            </a:r>
          </a:p>
          <a:p>
            <a:r>
              <a:rPr lang="en-US" sz="1600" dirty="0"/>
              <a:t>Developed regression models, including linear regression, support vector regression (SVR), random forest regression, and gradient boosting regression.</a:t>
            </a:r>
          </a:p>
          <a:p>
            <a:r>
              <a:rPr lang="en-US" sz="1600" dirty="0"/>
              <a:t>Trained the models on historical data to establish relationships and predict mental fitness rates.</a:t>
            </a:r>
          </a:p>
          <a:p>
            <a:endParaRPr lang="en-US" sz="2000" dirty="0">
              <a:solidFill>
                <a:schemeClr val="bg1"/>
              </a:solidFill>
            </a:endParaRPr>
          </a:p>
          <a:p>
            <a:pPr marL="0" indent="0">
              <a:buNone/>
            </a:pPr>
            <a:r>
              <a:rPr lang="en-US" sz="2000" dirty="0">
                <a:solidFill>
                  <a:schemeClr val="bg1"/>
                </a:solidFill>
              </a:rPr>
              <a:t>4. Evaluation and Model Selection:</a:t>
            </a:r>
          </a:p>
          <a:p>
            <a:r>
              <a:rPr lang="en-US" sz="1600" dirty="0"/>
              <a:t>Evaluated model performance using metrics such as mean squared error (MSE), root mean squared error (RMSE), and R-squared.</a:t>
            </a:r>
          </a:p>
          <a:p>
            <a:r>
              <a:rPr lang="en-US" sz="1600" dirty="0"/>
              <a:t>Compared the performance of different models and selected the most accurate and reliable model for predicting mental fitness rates.</a:t>
            </a:r>
          </a:p>
          <a:p>
            <a:endParaRPr lang="en-US" sz="1600" dirty="0"/>
          </a:p>
        </p:txBody>
      </p:sp>
      <p:sp>
        <p:nvSpPr>
          <p:cNvPr id="5" name="Rectangle 4">
            <a:extLst>
              <a:ext uri="{FF2B5EF4-FFF2-40B4-BE49-F238E27FC236}">
                <a16:creationId xmlns:a16="http://schemas.microsoft.com/office/drawing/2014/main" id="{56FAC13A-7CB7-322E-9A4B-2865B2B9723F}"/>
              </a:ext>
            </a:extLst>
          </p:cNvPr>
          <p:cNvSpPr/>
          <p:nvPr/>
        </p:nvSpPr>
        <p:spPr>
          <a:xfrm>
            <a:off x="1077189" y="655649"/>
            <a:ext cx="8472191" cy="1107996"/>
          </a:xfrm>
          <a:prstGeom prst="rect">
            <a:avLst/>
          </a:prstGeom>
          <a:noFill/>
        </p:spPr>
        <p:txBody>
          <a:bodyPr wrap="none" lIns="91440" tIns="45720" rIns="91440" bIns="45720">
            <a:spAutoFit/>
          </a:bodyPr>
          <a:lstStyle/>
          <a:p>
            <a:r>
              <a:rPr lang="en-US" sz="6600" u="sng" dirty="0">
                <a:solidFill>
                  <a:schemeClr val="accent1"/>
                </a:solidFill>
                <a:latin typeface="Algerian" panose="04020705040A02060702" pitchFamily="82" charset="0"/>
              </a:rPr>
              <a:t>Solution Overview</a:t>
            </a:r>
          </a:p>
        </p:txBody>
      </p:sp>
    </p:spTree>
    <p:extLst>
      <p:ext uri="{BB962C8B-B14F-4D97-AF65-F5344CB8AC3E}">
        <p14:creationId xmlns:p14="http://schemas.microsoft.com/office/powerpoint/2010/main" val="175535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6000"/>
                <a:shade val="100000"/>
                <a:hueMod val="270000"/>
                <a:satMod val="200000"/>
                <a:lumMod val="128000"/>
              </a:schemeClr>
            </a:gs>
            <a:gs pos="50000">
              <a:schemeClr val="bg1">
                <a:lumMod val="95000"/>
                <a:lumOff val="5000"/>
              </a:schemeClr>
            </a:gs>
            <a:gs pos="100000">
              <a:srgbClr val="00B0F0"/>
            </a:gs>
          </a:gsLst>
          <a:lin ang="252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64D584-6087-14C7-6500-21D10A68B2B2}"/>
              </a:ext>
            </a:extLst>
          </p:cNvPr>
          <p:cNvSpPr>
            <a:spLocks noGrp="1"/>
          </p:cNvSpPr>
          <p:nvPr>
            <p:ph idx="1"/>
          </p:nvPr>
        </p:nvSpPr>
        <p:spPr>
          <a:xfrm>
            <a:off x="0" y="0"/>
            <a:ext cx="12192000" cy="6858000"/>
          </a:xfrm>
        </p:spPr>
        <p:txBody>
          <a:bodyPr>
            <a:normAutofit fontScale="85000" lnSpcReduction="20000"/>
          </a:bodyPr>
          <a:lstStyle/>
          <a:p>
            <a:pPr marL="0" indent="0">
              <a:buNone/>
            </a:pPr>
            <a:r>
              <a:rPr lang="en-US" dirty="0">
                <a:solidFill>
                  <a:schemeClr val="bg1"/>
                </a:solidFill>
              </a:rPr>
              <a:t>5. User Interface:</a:t>
            </a:r>
          </a:p>
          <a:p>
            <a:r>
              <a:rPr lang="en-US" dirty="0"/>
              <a:t>Designed an intuitive user interface where individuals can input their information and obtain an estimated mental fitness rate.</a:t>
            </a:r>
          </a:p>
          <a:p>
            <a:r>
              <a:rPr lang="en-US" dirty="0"/>
              <a:t>Ensured user-friendliness, accessibility, and privacy in the interface design.</a:t>
            </a:r>
          </a:p>
          <a:p>
            <a:endParaRPr lang="en-US" dirty="0"/>
          </a:p>
          <a:p>
            <a:pPr marL="0" indent="0">
              <a:buNone/>
            </a:pPr>
            <a:r>
              <a:rPr lang="en-US" dirty="0">
                <a:solidFill>
                  <a:schemeClr val="bg1"/>
                </a:solidFill>
              </a:rPr>
              <a:t>6. Predictive Capabilities:</a:t>
            </a:r>
          </a:p>
          <a:p>
            <a:r>
              <a:rPr lang="en-US" dirty="0"/>
              <a:t>My solution leverages the trained regression models to provide accurate predictions of mental fitness rates based on user-provided data.</a:t>
            </a:r>
          </a:p>
          <a:p>
            <a:r>
              <a:rPr lang="en-US" dirty="0"/>
              <a:t>By considering a wide range of mental health factors, our solution offers a holistic perspective on mental well-being.</a:t>
            </a:r>
          </a:p>
          <a:p>
            <a:endParaRPr lang="en-US" dirty="0"/>
          </a:p>
          <a:p>
            <a:pPr marL="0" indent="0">
              <a:buNone/>
            </a:pPr>
            <a:r>
              <a:rPr lang="en-US" u="sng" dirty="0">
                <a:solidFill>
                  <a:schemeClr val="bg1"/>
                </a:solidFill>
                <a:sym typeface="Wingdings" panose="05000000000000000000" pitchFamily="2" charset="2"/>
              </a:rPr>
              <a:t></a:t>
            </a:r>
            <a:r>
              <a:rPr lang="en-US" u="sng" dirty="0">
                <a:solidFill>
                  <a:schemeClr val="bg1"/>
                </a:solidFill>
              </a:rPr>
              <a:t>Value and Benefits:</a:t>
            </a:r>
          </a:p>
          <a:p>
            <a:pPr marL="0" indent="0">
              <a:buNone/>
            </a:pPr>
            <a:r>
              <a:rPr lang="en-US" dirty="0"/>
              <a:t>- Empowers individuals to understand and monitor their mental fitness.</a:t>
            </a:r>
          </a:p>
          <a:p>
            <a:pPr marL="0" indent="0">
              <a:buNone/>
            </a:pPr>
            <a:r>
              <a:rPr lang="en-US" dirty="0"/>
              <a:t>- Facilitates early intervention and proactive mental health management.</a:t>
            </a:r>
          </a:p>
          <a:p>
            <a:pPr marL="0" indent="0">
              <a:buNone/>
            </a:pPr>
            <a:r>
              <a:rPr lang="en-US" dirty="0"/>
              <a:t>- Provides insights for mental health professionals and researchers to identify risk factors and patterns.</a:t>
            </a:r>
          </a:p>
          <a:p>
            <a:pPr marL="0" indent="0">
              <a:buNone/>
            </a:pPr>
            <a:r>
              <a:rPr lang="en-US" dirty="0"/>
              <a:t>- Raises awareness about the importance of mental health and encourages open conversations.</a:t>
            </a:r>
          </a:p>
          <a:p>
            <a:endParaRPr lang="en-US" dirty="0"/>
          </a:p>
          <a:p>
            <a:pPr marL="0" indent="0" algn="just">
              <a:buNone/>
            </a:pPr>
            <a:r>
              <a:rPr lang="en-US" dirty="0">
                <a:solidFill>
                  <a:srgbClr val="FF0000"/>
                </a:solidFill>
              </a:rPr>
              <a:t>My solution harnesses the power of AI and ML to analyze mental health factors and predict mental fitness rates. By offering valuable insights and accurate predictions, it contributes to improved mental well-being, proactive mental health management, and a deeper understanding of the intricate connections between mental health factors. This solution holds great potential for enhancing mental health support and fostering a healthier society.</a:t>
            </a:r>
            <a:endParaRPr lang="en-IN" dirty="0">
              <a:solidFill>
                <a:srgbClr val="FF0000"/>
              </a:solidFill>
            </a:endParaRPr>
          </a:p>
        </p:txBody>
      </p:sp>
    </p:spTree>
    <p:extLst>
      <p:ext uri="{BB962C8B-B14F-4D97-AF65-F5344CB8AC3E}">
        <p14:creationId xmlns:p14="http://schemas.microsoft.com/office/powerpoint/2010/main" val="1354675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11000">
              <a:schemeClr val="bg1"/>
            </a:gs>
            <a:gs pos="45000">
              <a:srgbClr val="FFFF00"/>
            </a:gs>
            <a:gs pos="86000">
              <a:schemeClr val="bg2"/>
            </a:gs>
          </a:gsLst>
          <a:lin ang="252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FDA629-18DB-469E-8105-03B4D372A7AB}"/>
              </a:ext>
            </a:extLst>
          </p:cNvPr>
          <p:cNvPicPr>
            <a:picLocks noChangeAspect="1"/>
          </p:cNvPicPr>
          <p:nvPr/>
        </p:nvPicPr>
        <p:blipFill rotWithShape="1">
          <a:blip r:embed="rId2"/>
          <a:srcRect l="4797" t="17674" r="23953" b="6666"/>
          <a:stretch/>
        </p:blipFill>
        <p:spPr>
          <a:xfrm>
            <a:off x="1621604" y="0"/>
            <a:ext cx="8948791" cy="4323354"/>
          </a:xfrm>
          <a:prstGeom prst="rect">
            <a:avLst/>
          </a:prstGeom>
        </p:spPr>
      </p:pic>
      <p:pic>
        <p:nvPicPr>
          <p:cNvPr id="7" name="Picture 6">
            <a:extLst>
              <a:ext uri="{FF2B5EF4-FFF2-40B4-BE49-F238E27FC236}">
                <a16:creationId xmlns:a16="http://schemas.microsoft.com/office/drawing/2014/main" id="{986CD0FE-EAC0-13DB-9AEF-30BFCCC5FDA7}"/>
              </a:ext>
            </a:extLst>
          </p:cNvPr>
          <p:cNvPicPr>
            <a:picLocks noChangeAspect="1"/>
          </p:cNvPicPr>
          <p:nvPr/>
        </p:nvPicPr>
        <p:blipFill rotWithShape="1">
          <a:blip r:embed="rId3"/>
          <a:srcRect l="20082" t="23295" r="21400" b="38697"/>
          <a:stretch/>
        </p:blipFill>
        <p:spPr>
          <a:xfrm>
            <a:off x="1621604" y="4323354"/>
            <a:ext cx="8948791" cy="2534646"/>
          </a:xfrm>
          <a:prstGeom prst="rect">
            <a:avLst/>
          </a:prstGeom>
        </p:spPr>
      </p:pic>
    </p:spTree>
    <p:extLst>
      <p:ext uri="{BB962C8B-B14F-4D97-AF65-F5344CB8AC3E}">
        <p14:creationId xmlns:p14="http://schemas.microsoft.com/office/powerpoint/2010/main" val="222165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4" name="Rectangle 13">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1F07745-D943-46DF-AB69-FA455CE42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5"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2A2E17-3305-4404-A0DA-5CC3BDAFE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C7BA7208-2AE8-A0B5-99CD-FD6FF6870624}"/>
              </a:ext>
            </a:extLst>
          </p:cNvPr>
          <p:cNvPicPr>
            <a:picLocks noChangeAspect="1"/>
          </p:cNvPicPr>
          <p:nvPr/>
        </p:nvPicPr>
        <p:blipFill rotWithShape="1">
          <a:blip r:embed="rId4"/>
          <a:srcRect l="28738" t="20075" r="28538" b="6516"/>
          <a:stretch/>
        </p:blipFill>
        <p:spPr>
          <a:xfrm>
            <a:off x="3033076" y="480060"/>
            <a:ext cx="6102337" cy="5897880"/>
          </a:xfrm>
          <a:prstGeom prst="rect">
            <a:avLst/>
          </a:prstGeom>
          <a:ln>
            <a:noFill/>
          </a:ln>
          <a:effectLst/>
        </p:spPr>
      </p:pic>
    </p:spTree>
    <p:extLst>
      <p:ext uri="{BB962C8B-B14F-4D97-AF65-F5344CB8AC3E}">
        <p14:creationId xmlns:p14="http://schemas.microsoft.com/office/powerpoint/2010/main" val="257806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rotWithShape="1">
          <a:gsLst>
            <a:gs pos="22000">
              <a:schemeClr val="accent6">
                <a:lumMod val="50000"/>
              </a:schemeClr>
            </a:gs>
            <a:gs pos="59000">
              <a:schemeClr val="bg2">
                <a:shade val="100000"/>
                <a:hueMod val="100000"/>
                <a:satMod val="110000"/>
                <a:lumMod val="130000"/>
              </a:schemeClr>
            </a:gs>
            <a:gs pos="100000">
              <a:schemeClr val="tx1"/>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08BC-3048-FF57-223D-2DB4B07316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55D7B6-5E1A-060F-981C-3E4F1923C97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9C30915-D867-F9B2-7F08-FCB4A908BB3E}"/>
              </a:ext>
            </a:extLst>
          </p:cNvPr>
          <p:cNvPicPr>
            <a:picLocks noChangeAspect="1"/>
          </p:cNvPicPr>
          <p:nvPr/>
        </p:nvPicPr>
        <p:blipFill rotWithShape="1">
          <a:blip r:embed="rId2"/>
          <a:srcRect l="7753" t="28764" r="35618" b="7491"/>
          <a:stretch/>
        </p:blipFill>
        <p:spPr>
          <a:xfrm>
            <a:off x="503433" y="0"/>
            <a:ext cx="10830966" cy="6858000"/>
          </a:xfrm>
          <a:prstGeom prst="rect">
            <a:avLst/>
          </a:prstGeom>
        </p:spPr>
      </p:pic>
    </p:spTree>
    <p:extLst>
      <p:ext uri="{BB962C8B-B14F-4D97-AF65-F5344CB8AC3E}">
        <p14:creationId xmlns:p14="http://schemas.microsoft.com/office/powerpoint/2010/main" val="274371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C1F07745-D943-46DF-AB69-FA455CE42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5"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2A2E17-3305-4404-A0DA-5CC3BDAFE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8263466-EB92-0884-03F6-DD3EE613806A}"/>
              </a:ext>
            </a:extLst>
          </p:cNvPr>
          <p:cNvPicPr>
            <a:picLocks noChangeAspect="1"/>
          </p:cNvPicPr>
          <p:nvPr/>
        </p:nvPicPr>
        <p:blipFill rotWithShape="1">
          <a:blip r:embed="rId4"/>
          <a:srcRect l="28652" t="19925" r="28371" b="5270"/>
          <a:stretch/>
        </p:blipFill>
        <p:spPr>
          <a:xfrm>
            <a:off x="3028826" y="430498"/>
            <a:ext cx="6125157" cy="5997003"/>
          </a:xfrm>
          <a:prstGeom prst="rect">
            <a:avLst/>
          </a:prstGeom>
          <a:ln>
            <a:noFill/>
          </a:ln>
          <a:effectLst/>
        </p:spPr>
      </p:pic>
    </p:spTree>
    <p:extLst>
      <p:ext uri="{BB962C8B-B14F-4D97-AF65-F5344CB8AC3E}">
        <p14:creationId xmlns:p14="http://schemas.microsoft.com/office/powerpoint/2010/main" val="371754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100000">
              <a:srgbClr val="FFFF00"/>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0" name="Picture 9">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428074" y="-2602972"/>
            <a:ext cx="3846292" cy="5205943"/>
          </a:xfrm>
        </p:spPr>
        <p:txBody>
          <a:bodyPr anchor="b">
            <a:normAutofit/>
          </a:bodyPr>
          <a:lstStyle/>
          <a:p>
            <a:pPr algn="r"/>
            <a:r>
              <a:rPr lang="en-US" sz="4400" u="sng" dirty="0">
                <a:solidFill>
                  <a:schemeClr val="accent1"/>
                </a:solidFill>
                <a:latin typeface="Algerian" panose="04020705040A02060702" pitchFamily="82" charset="0"/>
              </a:rPr>
              <a:t> SOLUTION AND ITS VALUE PROPOSITION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226031" y="626724"/>
            <a:ext cx="7376845" cy="6231276"/>
          </a:xfrm>
        </p:spPr>
        <p:txBody>
          <a:bodyPr anchor="ctr">
            <a:normAutofit fontScale="92500" lnSpcReduction="20000"/>
          </a:bodyPr>
          <a:lstStyle/>
          <a:p>
            <a:pPr marL="0" indent="0">
              <a:buNone/>
            </a:pPr>
            <a:r>
              <a:rPr lang="en-US" sz="1700" dirty="0">
                <a:solidFill>
                  <a:srgbClr val="FFFF00"/>
                </a:solidFill>
              </a:rPr>
              <a:t>My solution to the problem of analyzing and predicting mental fitness rates addresses the needs of both mental health researchers/professionals and the general public by providing valuable insights and a user-friendly interface. Here's how the solution meets the needs of the end users and the value it brings:</a:t>
            </a:r>
          </a:p>
          <a:p>
            <a:pPr marL="0" indent="0">
              <a:buNone/>
            </a:pPr>
            <a:endParaRPr lang="en-US" sz="1700" dirty="0">
              <a:solidFill>
                <a:srgbClr val="FFFF00"/>
              </a:solidFill>
            </a:endParaRPr>
          </a:p>
          <a:p>
            <a:pPr marL="0" indent="0">
              <a:buNone/>
            </a:pPr>
            <a:r>
              <a:rPr lang="en-US" sz="1600" b="1" u="sng" dirty="0">
                <a:solidFill>
                  <a:srgbClr val="FF0000"/>
                </a:solidFill>
              </a:rPr>
              <a:t>1. Mental Health Researchers and Professionals:</a:t>
            </a:r>
          </a:p>
          <a:p>
            <a:r>
              <a:rPr lang="en-US" sz="1600" dirty="0"/>
              <a:t> </a:t>
            </a:r>
            <a:r>
              <a:rPr lang="en-US" sz="1600" u="sng" dirty="0"/>
              <a:t>Needs addressed:</a:t>
            </a:r>
          </a:p>
          <a:p>
            <a:pPr marL="0" indent="0">
              <a:buNone/>
            </a:pPr>
            <a:r>
              <a:rPr lang="en-US" sz="1600" dirty="0"/>
              <a:t>- Comprehensive Analysis: The solution offers a comprehensive analysis of mental fitness rates based on various factors such as schizophrenia, bipolar disorder, anxiety, depression, and more. Researchers and professionals can gain a deeper understanding of the relationships between these factors and mental fitness.</a:t>
            </a:r>
          </a:p>
          <a:p>
            <a:pPr marL="0" indent="0">
              <a:buNone/>
            </a:pPr>
            <a:r>
              <a:rPr lang="en-US" sz="1600" dirty="0"/>
              <a:t> - Data Visualization: Through visualizations like correlation heatmaps, scatter plots, histograms, and pie charts, our solution facilitates the interpretation of complex data, enabling researchers to identify patterns, trends, and associations in mental health data.</a:t>
            </a:r>
          </a:p>
          <a:p>
            <a:pPr marL="0" indent="0">
              <a:buNone/>
            </a:pPr>
            <a:r>
              <a:rPr lang="en-US" sz="1600" dirty="0"/>
              <a:t>- Predictive Modeling: By utilizing regression models, the solution helps researchers predict mental fitness rates based on input parameters. This predictive capability aids in forecasting and exploring future mental health scenarios.</a:t>
            </a:r>
          </a:p>
          <a:p>
            <a:r>
              <a:rPr lang="en-US" sz="1600" u="sng" dirty="0"/>
              <a:t>Value provided:</a:t>
            </a:r>
          </a:p>
          <a:p>
            <a:pPr marL="0" indent="0">
              <a:buNone/>
            </a:pPr>
            <a:r>
              <a:rPr lang="en-US" sz="1600" dirty="0"/>
              <a:t> - Enhanced Research Insights: Researchers and professionals can leverage my solution to enhance their studies and gain valuable insights into mental health factors, contributing to the development of evidence-based interventions, treatment plans, and policy recommendations.</a:t>
            </a:r>
          </a:p>
          <a:p>
            <a:pPr marL="0" indent="0">
              <a:buNone/>
            </a:pPr>
            <a:r>
              <a:rPr lang="en-US" sz="1600" dirty="0"/>
              <a:t>- Time and Effort Savings: By automating data analysis, visualization, and predictive modeling tasks, my solution saves time and effort for researchers, allowing them to focus on interpreting results and making informed decisions.</a:t>
            </a:r>
          </a:p>
          <a:p>
            <a:endParaRPr lang="en-US" sz="1600" dirty="0"/>
          </a:p>
        </p:txBody>
      </p:sp>
    </p:spTree>
    <p:extLst>
      <p:ext uri="{BB962C8B-B14F-4D97-AF65-F5344CB8AC3E}">
        <p14:creationId xmlns:p14="http://schemas.microsoft.com/office/powerpoint/2010/main" val="2076851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0" name="Picture 9">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FA028D-71E2-01E8-BCEE-B643C056BF19}"/>
              </a:ext>
            </a:extLst>
          </p:cNvPr>
          <p:cNvSpPr>
            <a:spLocks noGrp="1"/>
          </p:cNvSpPr>
          <p:nvPr>
            <p:ph idx="1"/>
          </p:nvPr>
        </p:nvSpPr>
        <p:spPr>
          <a:xfrm>
            <a:off x="125517" y="513708"/>
            <a:ext cx="7652020" cy="6344292"/>
          </a:xfrm>
        </p:spPr>
        <p:txBody>
          <a:bodyPr anchor="ctr">
            <a:normAutofit fontScale="92500" lnSpcReduction="20000"/>
          </a:bodyPr>
          <a:lstStyle/>
          <a:p>
            <a:r>
              <a:rPr lang="en-US" sz="1600" u="sng" dirty="0">
                <a:solidFill>
                  <a:srgbClr val="FF0000"/>
                </a:solidFill>
              </a:rPr>
              <a:t>2. General Public and Individuals:</a:t>
            </a:r>
          </a:p>
          <a:p>
            <a:pPr marL="0" indent="0">
              <a:buNone/>
            </a:pPr>
            <a:endParaRPr lang="en-US" sz="1600" u="sng" dirty="0"/>
          </a:p>
          <a:p>
            <a:pPr marL="0" indent="0">
              <a:buNone/>
            </a:pPr>
            <a:r>
              <a:rPr lang="en-US" sz="1600" dirty="0"/>
              <a:t> </a:t>
            </a:r>
            <a:r>
              <a:rPr lang="en-US" sz="1600" u="sng" dirty="0"/>
              <a:t>- Needs addressed:</a:t>
            </a:r>
          </a:p>
          <a:p>
            <a:r>
              <a:rPr lang="en-US" sz="1600" dirty="0"/>
              <a:t>Self-Awareness and Understanding: The solution enables individuals to gain self-awareness and a better understanding of their mental fitness rates by providing a user-friendly interface that estimates their mental fitness based on personal information. This promotes mental health literacy and encourages individuals to take proactive steps towards well-being.</a:t>
            </a:r>
          </a:p>
          <a:p>
            <a:r>
              <a:rPr lang="en-US" sz="1600" dirty="0"/>
              <a:t>Personalized Guidance: By obtaining an estimated mental fitness rate, individuals can assess their current mental well-being and identify areas of improvement. The solution can guide them towards seeking appropriate support, implementing self-care strategies, or seeking professional help as needed.</a:t>
            </a:r>
          </a:p>
          <a:p>
            <a:pPr marL="0" indent="0">
              <a:buNone/>
            </a:pPr>
            <a:r>
              <a:rPr lang="en-US" sz="1600" u="sng" dirty="0"/>
              <a:t> - Value provided:</a:t>
            </a:r>
          </a:p>
          <a:p>
            <a:r>
              <a:rPr lang="en-US" sz="1600" dirty="0"/>
              <a:t>Empowerment and Proactivity: The solution empowers individuals to actively engage in their mental health management. It promotes a sense of control, encourages self-reflection, and supports individuals in taking proactive steps towards improving their mental well-being.</a:t>
            </a:r>
          </a:p>
          <a:p>
            <a:r>
              <a:rPr lang="en-US" sz="1600" dirty="0"/>
              <a:t>Accessibility and Convenience: The user-friendly interface of the solution ensures accessibility to a wide range of users. It provides a convenient and quick way to assess mental fitness without the need for specialized knowledge or expertise.</a:t>
            </a:r>
          </a:p>
          <a:p>
            <a:endParaRPr lang="en-US" sz="1600" dirty="0"/>
          </a:p>
          <a:p>
            <a:pPr marL="0" indent="0">
              <a:buNone/>
            </a:pPr>
            <a:r>
              <a:rPr lang="en-US" sz="1600" dirty="0">
                <a:solidFill>
                  <a:srgbClr val="FFFF00"/>
                </a:solidFill>
              </a:rPr>
              <a:t>Overall, my solution brings value by providing insights, analysis, and predictive capabilities to mental health researchers/professionals, facilitating their research and decision-making processes. Simultaneously, it offers the general public an accessible tool for self-assessment, awareness, and proactive management of mental well-being. By addressing the needs of both user groups, our solution contributes to the understanding and improvement of mental health at both individual and societal levels.</a:t>
            </a:r>
          </a:p>
          <a:p>
            <a:endParaRPr lang="en-IN" sz="1600" dirty="0"/>
          </a:p>
        </p:txBody>
      </p:sp>
      <p:sp>
        <p:nvSpPr>
          <p:cNvPr id="2" name="Title 1">
            <a:extLst>
              <a:ext uri="{FF2B5EF4-FFF2-40B4-BE49-F238E27FC236}">
                <a16:creationId xmlns:a16="http://schemas.microsoft.com/office/drawing/2014/main" id="{0F6E29A5-B447-0707-F22C-6BB5B9BE43E9}"/>
              </a:ext>
            </a:extLst>
          </p:cNvPr>
          <p:cNvSpPr>
            <a:spLocks noGrp="1"/>
          </p:cNvSpPr>
          <p:nvPr>
            <p:ph type="title"/>
          </p:nvPr>
        </p:nvSpPr>
        <p:spPr>
          <a:xfrm>
            <a:off x="7428074" y="-2602972"/>
            <a:ext cx="3846292" cy="5205943"/>
          </a:xfrm>
        </p:spPr>
        <p:txBody>
          <a:bodyPr anchor="b">
            <a:normAutofit/>
          </a:bodyPr>
          <a:lstStyle/>
          <a:p>
            <a:pPr algn="r"/>
            <a:r>
              <a:rPr lang="en-US" sz="4400" u="sng" dirty="0">
                <a:solidFill>
                  <a:schemeClr val="accent1"/>
                </a:solidFill>
                <a:latin typeface="Algerian" panose="04020705040A02060702" pitchFamily="82" charset="0"/>
              </a:rPr>
              <a:t> SOLUTION AND ITS VALUE PROPOSITION</a:t>
            </a:r>
          </a:p>
        </p:txBody>
      </p:sp>
    </p:spTree>
    <p:extLst>
      <p:ext uri="{BB962C8B-B14F-4D97-AF65-F5344CB8AC3E}">
        <p14:creationId xmlns:p14="http://schemas.microsoft.com/office/powerpoint/2010/main" val="997835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1000">
              <a:schemeClr val="bg1"/>
            </a:gs>
            <a:gs pos="50000">
              <a:srgbClr val="83F27A"/>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6" name="Rectangle 21">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3">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8" name="Rectangle 25">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7">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40" name="Rectangle 29">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680321" y="2063262"/>
            <a:ext cx="3739279" cy="2661052"/>
          </a:xfrm>
        </p:spPr>
        <p:txBody>
          <a:bodyPr>
            <a:normAutofit/>
          </a:bodyPr>
          <a:lstStyle/>
          <a:p>
            <a:pPr algn="ctr"/>
            <a:r>
              <a:rPr lang="en-US" sz="3700" dirty="0">
                <a:solidFill>
                  <a:schemeClr val="accent1"/>
                </a:solidFill>
                <a:latin typeface="Algerian" panose="04020705040A02060702" pitchFamily="82" charset="0"/>
              </a:rPr>
              <a:t>How did you customize the project and make it your own</a:t>
            </a:r>
          </a:p>
        </p:txBody>
      </p:sp>
      <p:graphicFrame>
        <p:nvGraphicFramePr>
          <p:cNvPr id="5" name="Content Placeholder 2">
            <a:extLst>
              <a:ext uri="{FF2B5EF4-FFF2-40B4-BE49-F238E27FC236}">
                <a16:creationId xmlns:a16="http://schemas.microsoft.com/office/drawing/2014/main" id="{6D1FF40D-09A9-8999-8FE1-E5120C1C8ACE}"/>
              </a:ext>
            </a:extLst>
          </p:cNvPr>
          <p:cNvGraphicFramePr>
            <a:graphicFrameLocks noGrp="1"/>
          </p:cNvGraphicFramePr>
          <p:nvPr>
            <p:ph idx="1"/>
            <p:extLst>
              <p:ext uri="{D42A27DB-BD31-4B8C-83A1-F6EECF244321}">
                <p14:modId xmlns:p14="http://schemas.microsoft.com/office/powerpoint/2010/main" val="2550036922"/>
              </p:ext>
            </p:extLst>
          </p:nvPr>
        </p:nvGraphicFramePr>
        <p:xfrm>
          <a:off x="5099921" y="267128"/>
          <a:ext cx="6951666" cy="6154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7386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Content Placeholder 4" descr="A hand holding a pen&#10;&#10;Description automatically generated">
            <a:extLst>
              <a:ext uri="{FF2B5EF4-FFF2-40B4-BE49-F238E27FC236}">
                <a16:creationId xmlns:a16="http://schemas.microsoft.com/office/drawing/2014/main" id="{2D5F2A44-6FC2-8BC8-B846-74274647DDAE}"/>
              </a:ext>
            </a:extLst>
          </p:cNvPr>
          <p:cNvPicPr>
            <a:picLocks noChangeAspect="1"/>
          </p:cNvPicPr>
          <p:nvPr/>
        </p:nvPicPr>
        <p:blipFill>
          <a:blip r:embed="rId2"/>
          <a:stretch>
            <a:fillRect/>
          </a:stretch>
        </p:blipFill>
        <p:spPr>
          <a:xfrm>
            <a:off x="6096000" y="1340996"/>
            <a:ext cx="5849742" cy="3892738"/>
          </a:xfrm>
          <a:prstGeom prst="rect">
            <a:avLst/>
          </a:prstGeom>
          <a:ln>
            <a:noFill/>
          </a:ln>
          <a:effectLst>
            <a:outerShdw blurRad="76200" dist="63500" dir="5040000" algn="tl" rotWithShape="0">
              <a:srgbClr val="000000">
                <a:alpha val="41000"/>
              </a:srgbClr>
            </a:outerShdw>
          </a:effectLst>
        </p:spPr>
      </p:pic>
      <p:pic>
        <p:nvPicPr>
          <p:cNvPr id="11" name="Content Placeholder 6" descr="A close-up of words&#10;&#10;Description automatically generated">
            <a:extLst>
              <a:ext uri="{FF2B5EF4-FFF2-40B4-BE49-F238E27FC236}">
                <a16:creationId xmlns:a16="http://schemas.microsoft.com/office/drawing/2014/main" id="{DC4806A7-77FC-2BBA-3106-54915634F4B7}"/>
              </a:ext>
            </a:extLst>
          </p:cNvPr>
          <p:cNvPicPr>
            <a:picLocks noGrp="1" noChangeAspect="1"/>
          </p:cNvPicPr>
          <p:nvPr>
            <p:ph idx="1"/>
          </p:nvPr>
        </p:nvPicPr>
        <p:blipFill>
          <a:blip r:embed="rId3"/>
          <a:stretch>
            <a:fillRect/>
          </a:stretch>
        </p:blipFill>
        <p:spPr>
          <a:xfrm>
            <a:off x="233568" y="1340996"/>
            <a:ext cx="5408126" cy="3892738"/>
          </a:xfrm>
        </p:spPr>
      </p:pic>
    </p:spTree>
    <p:extLst>
      <p:ext uri="{BB962C8B-B14F-4D97-AF65-F5344CB8AC3E}">
        <p14:creationId xmlns:p14="http://schemas.microsoft.com/office/powerpoint/2010/main" val="2184888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26000">
              <a:srgbClr val="FFFF00"/>
            </a:gs>
            <a:gs pos="59000">
              <a:schemeClr val="bg1"/>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F662FC-EA61-5953-F453-22E914E01A20}"/>
              </a:ext>
            </a:extLst>
          </p:cNvPr>
          <p:cNvPicPr>
            <a:picLocks noChangeAspect="1"/>
          </p:cNvPicPr>
          <p:nvPr/>
        </p:nvPicPr>
        <p:blipFill rotWithShape="1">
          <a:blip r:embed="rId2"/>
          <a:srcRect l="20424" t="46765" r="47388" b="30287"/>
          <a:stretch/>
        </p:blipFill>
        <p:spPr>
          <a:xfrm>
            <a:off x="0" y="0"/>
            <a:ext cx="12192000" cy="29896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5D395D4-5EF8-0CE6-7468-6991FD704F63}"/>
              </a:ext>
            </a:extLst>
          </p:cNvPr>
          <p:cNvPicPr>
            <a:picLocks noChangeAspect="1"/>
          </p:cNvPicPr>
          <p:nvPr/>
        </p:nvPicPr>
        <p:blipFill rotWithShape="1">
          <a:blip r:embed="rId3"/>
          <a:srcRect l="25326" t="72696" r="45264" b="6390"/>
          <a:stretch/>
        </p:blipFill>
        <p:spPr>
          <a:xfrm>
            <a:off x="0" y="3868312"/>
            <a:ext cx="12192000" cy="2989688"/>
          </a:xfrm>
          <a:prstGeom prst="rect">
            <a:avLst/>
          </a:prstGeom>
        </p:spPr>
      </p:pic>
      <p:sp>
        <p:nvSpPr>
          <p:cNvPr id="7" name="Rectangle 6">
            <a:extLst>
              <a:ext uri="{FF2B5EF4-FFF2-40B4-BE49-F238E27FC236}">
                <a16:creationId xmlns:a16="http://schemas.microsoft.com/office/drawing/2014/main" id="{3CE9996D-ED0C-C659-41CE-E38B977925E7}"/>
              </a:ext>
            </a:extLst>
          </p:cNvPr>
          <p:cNvSpPr/>
          <p:nvPr/>
        </p:nvSpPr>
        <p:spPr>
          <a:xfrm>
            <a:off x="1683354" y="2967335"/>
            <a:ext cx="882530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USER FRIENDLY INTERFACE</a:t>
            </a:r>
          </a:p>
        </p:txBody>
      </p:sp>
    </p:spTree>
    <p:extLst>
      <p:ext uri="{BB962C8B-B14F-4D97-AF65-F5344CB8AC3E}">
        <p14:creationId xmlns:p14="http://schemas.microsoft.com/office/powerpoint/2010/main" val="375536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20000">
              <a:schemeClr val="accent6">
                <a:lumMod val="60000"/>
                <a:lumOff val="40000"/>
              </a:schemeClr>
            </a:gs>
            <a:gs pos="54000">
              <a:srgbClr val="FF0000"/>
            </a:gs>
            <a:gs pos="82000">
              <a:schemeClr val="bg1"/>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580A70-7EBB-6F0E-45C9-9D3C85FB71E5}"/>
              </a:ext>
            </a:extLst>
          </p:cNvPr>
          <p:cNvPicPr>
            <a:picLocks noChangeAspect="1"/>
          </p:cNvPicPr>
          <p:nvPr/>
        </p:nvPicPr>
        <p:blipFill rotWithShape="1">
          <a:blip r:embed="rId2"/>
          <a:srcRect l="20293" t="35209" r="21450" b="5600"/>
          <a:stretch/>
        </p:blipFill>
        <p:spPr>
          <a:xfrm>
            <a:off x="0" y="-1"/>
            <a:ext cx="6837629" cy="6626832"/>
          </a:xfrm>
          <a:prstGeom prst="rect">
            <a:avLst/>
          </a:prstGeom>
        </p:spPr>
      </p:pic>
      <p:pic>
        <p:nvPicPr>
          <p:cNvPr id="6" name="Picture 5">
            <a:extLst>
              <a:ext uri="{FF2B5EF4-FFF2-40B4-BE49-F238E27FC236}">
                <a16:creationId xmlns:a16="http://schemas.microsoft.com/office/drawing/2014/main" id="{F8CA578B-9586-94CF-83E3-19676CC7E2FE}"/>
              </a:ext>
            </a:extLst>
          </p:cNvPr>
          <p:cNvPicPr>
            <a:picLocks noChangeAspect="1"/>
          </p:cNvPicPr>
          <p:nvPr/>
        </p:nvPicPr>
        <p:blipFill rotWithShape="1">
          <a:blip r:embed="rId3"/>
          <a:srcRect l="20075" t="21799" r="18553" b="6529"/>
          <a:stretch/>
        </p:blipFill>
        <p:spPr>
          <a:xfrm>
            <a:off x="6837628" y="3544584"/>
            <a:ext cx="5354371" cy="3313416"/>
          </a:xfrm>
          <a:prstGeom prst="rect">
            <a:avLst/>
          </a:prstGeom>
        </p:spPr>
      </p:pic>
      <p:pic>
        <p:nvPicPr>
          <p:cNvPr id="8" name="Picture 7">
            <a:extLst>
              <a:ext uri="{FF2B5EF4-FFF2-40B4-BE49-F238E27FC236}">
                <a16:creationId xmlns:a16="http://schemas.microsoft.com/office/drawing/2014/main" id="{B548DAEC-B9FB-1573-C474-71692D53B8D8}"/>
              </a:ext>
            </a:extLst>
          </p:cNvPr>
          <p:cNvPicPr>
            <a:picLocks noChangeAspect="1"/>
          </p:cNvPicPr>
          <p:nvPr/>
        </p:nvPicPr>
        <p:blipFill rotWithShape="1">
          <a:blip r:embed="rId4"/>
          <a:srcRect l="22958" t="22882" r="18601" b="8287"/>
          <a:stretch/>
        </p:blipFill>
        <p:spPr>
          <a:xfrm>
            <a:off x="6833573" y="0"/>
            <a:ext cx="5358427" cy="3544584"/>
          </a:xfrm>
          <a:prstGeom prst="rect">
            <a:avLst/>
          </a:prstGeom>
        </p:spPr>
      </p:pic>
      <p:sp>
        <p:nvSpPr>
          <p:cNvPr id="9" name="Rectangle 8">
            <a:extLst>
              <a:ext uri="{FF2B5EF4-FFF2-40B4-BE49-F238E27FC236}">
                <a16:creationId xmlns:a16="http://schemas.microsoft.com/office/drawing/2014/main" id="{966924FE-56B9-40C1-6F02-F8C989B50CC6}"/>
              </a:ext>
            </a:extLst>
          </p:cNvPr>
          <p:cNvSpPr/>
          <p:nvPr/>
        </p:nvSpPr>
        <p:spPr>
          <a:xfrm>
            <a:off x="-4056" y="6626831"/>
            <a:ext cx="6837629" cy="23116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ysClr val="windowText" lastClr="000000"/>
                </a:solidFill>
              </a:rPr>
              <a:t>                                   Mean Mental Fitness</a:t>
            </a:r>
            <a:endParaRPr lang="en-IN" dirty="0">
              <a:solidFill>
                <a:sysClr val="windowText" lastClr="000000"/>
              </a:solidFill>
            </a:endParaRPr>
          </a:p>
        </p:txBody>
      </p:sp>
      <p:sp>
        <p:nvSpPr>
          <p:cNvPr id="10" name="Rectangle 9">
            <a:extLst>
              <a:ext uri="{FF2B5EF4-FFF2-40B4-BE49-F238E27FC236}">
                <a16:creationId xmlns:a16="http://schemas.microsoft.com/office/drawing/2014/main" id="{FE0611DB-01F6-BC53-FFCB-D1F7E67507F7}"/>
              </a:ext>
            </a:extLst>
          </p:cNvPr>
          <p:cNvSpPr/>
          <p:nvPr/>
        </p:nvSpPr>
        <p:spPr>
          <a:xfrm>
            <a:off x="6400800" y="-2"/>
            <a:ext cx="440884" cy="685800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V</a:t>
            </a:r>
          </a:p>
          <a:p>
            <a:pPr algn="ctr"/>
            <a:r>
              <a:rPr lang="en-US" sz="3200" dirty="0"/>
              <a:t>I</a:t>
            </a:r>
          </a:p>
          <a:p>
            <a:pPr algn="ctr"/>
            <a:r>
              <a:rPr lang="en-US" sz="3200" dirty="0"/>
              <a:t>S</a:t>
            </a:r>
          </a:p>
          <a:p>
            <a:pPr algn="ctr"/>
            <a:r>
              <a:rPr lang="en-US" sz="3200" dirty="0"/>
              <a:t>U</a:t>
            </a:r>
          </a:p>
          <a:p>
            <a:pPr algn="ctr"/>
            <a:r>
              <a:rPr lang="en-US" sz="3200" dirty="0"/>
              <a:t>A</a:t>
            </a:r>
          </a:p>
          <a:p>
            <a:pPr algn="ctr"/>
            <a:r>
              <a:rPr lang="en-US" sz="3200" dirty="0"/>
              <a:t>L</a:t>
            </a:r>
          </a:p>
          <a:p>
            <a:pPr algn="ctr"/>
            <a:r>
              <a:rPr lang="en-US" sz="3200" dirty="0"/>
              <a:t>I</a:t>
            </a:r>
          </a:p>
          <a:p>
            <a:pPr algn="ctr"/>
            <a:r>
              <a:rPr lang="en-US" sz="3200" dirty="0"/>
              <a:t>Z</a:t>
            </a:r>
          </a:p>
          <a:p>
            <a:pPr algn="ctr"/>
            <a:r>
              <a:rPr lang="en-US" sz="3200" dirty="0"/>
              <a:t>A</a:t>
            </a:r>
          </a:p>
          <a:p>
            <a:pPr algn="ctr"/>
            <a:r>
              <a:rPr lang="en-US" sz="3200" dirty="0"/>
              <a:t>T</a:t>
            </a:r>
          </a:p>
          <a:p>
            <a:pPr algn="ctr"/>
            <a:r>
              <a:rPr lang="en-US" sz="3200" dirty="0"/>
              <a:t>I</a:t>
            </a:r>
          </a:p>
          <a:p>
            <a:pPr algn="ctr"/>
            <a:r>
              <a:rPr lang="en-US" sz="3200" dirty="0"/>
              <a:t>O</a:t>
            </a:r>
          </a:p>
          <a:p>
            <a:pPr algn="ctr"/>
            <a:r>
              <a:rPr lang="en-US" sz="3200" dirty="0"/>
              <a:t>N</a:t>
            </a:r>
            <a:endParaRPr lang="en-IN" sz="3200" dirty="0"/>
          </a:p>
        </p:txBody>
      </p:sp>
      <p:sp>
        <p:nvSpPr>
          <p:cNvPr id="11" name="Rectangle 10">
            <a:extLst>
              <a:ext uri="{FF2B5EF4-FFF2-40B4-BE49-F238E27FC236}">
                <a16:creationId xmlns:a16="http://schemas.microsoft.com/office/drawing/2014/main" id="{5BDAAF65-2ACF-CE02-33D8-E22CC2BF3830}"/>
              </a:ext>
            </a:extLst>
          </p:cNvPr>
          <p:cNvSpPr/>
          <p:nvPr/>
        </p:nvSpPr>
        <p:spPr>
          <a:xfrm rot="5400000">
            <a:off x="9416138" y="796040"/>
            <a:ext cx="92290" cy="54594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139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97992B97-ACDC-54D5-D2F3-EBAB22C5D2B2}"/>
              </a:ext>
            </a:extLst>
          </p:cNvPr>
          <p:cNvPicPr>
            <a:picLocks noChangeAspect="1"/>
          </p:cNvPicPr>
          <p:nvPr/>
        </p:nvPicPr>
        <p:blipFill rotWithShape="1">
          <a:blip r:embed="rId3"/>
          <a:srcRect l="21172" t="32409" r="56720" b="39779"/>
          <a:stretch/>
        </p:blipFill>
        <p:spPr>
          <a:xfrm>
            <a:off x="1438132" y="644229"/>
            <a:ext cx="3618173" cy="2560320"/>
          </a:xfrm>
          <a:prstGeom prst="rect">
            <a:avLst/>
          </a:prstGeom>
        </p:spPr>
      </p:pic>
      <p:sp>
        <p:nvSpPr>
          <p:cNvPr id="16" name="Rectangle 15">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7EE2A3E-A636-1771-DAD3-4FA42ED972A2}"/>
              </a:ext>
            </a:extLst>
          </p:cNvPr>
          <p:cNvPicPr>
            <a:picLocks noChangeAspect="1"/>
          </p:cNvPicPr>
          <p:nvPr/>
        </p:nvPicPr>
        <p:blipFill rotWithShape="1">
          <a:blip r:embed="rId4"/>
          <a:srcRect l="19815" t="29122" r="54879" b="41168"/>
          <a:stretch/>
        </p:blipFill>
        <p:spPr>
          <a:xfrm>
            <a:off x="7007224" y="644229"/>
            <a:ext cx="3876970" cy="2560320"/>
          </a:xfrm>
          <a:prstGeom prst="rect">
            <a:avLst/>
          </a:prstGeom>
        </p:spPr>
      </p:pic>
      <p:sp>
        <p:nvSpPr>
          <p:cNvPr id="18" name="Rectangle 17">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08E9D208-1AAF-3694-4F09-D59E0A8E5C81}"/>
              </a:ext>
            </a:extLst>
          </p:cNvPr>
          <p:cNvPicPr>
            <a:picLocks noChangeAspect="1"/>
          </p:cNvPicPr>
          <p:nvPr/>
        </p:nvPicPr>
        <p:blipFill rotWithShape="1">
          <a:blip r:embed="rId5"/>
          <a:srcRect l="21276" t="42894" r="57915" b="30528"/>
          <a:stretch/>
        </p:blipFill>
        <p:spPr>
          <a:xfrm>
            <a:off x="1465369" y="3653451"/>
            <a:ext cx="3563699" cy="2560320"/>
          </a:xfrm>
          <a:prstGeom prst="rect">
            <a:avLst/>
          </a:prstGeom>
        </p:spPr>
      </p:pic>
      <p:sp>
        <p:nvSpPr>
          <p:cNvPr id="20" name="Rectangle 19">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6BEE3AD7-4A3F-499A-8902-5ABE50E9DB5F}"/>
              </a:ext>
            </a:extLst>
          </p:cNvPr>
          <p:cNvPicPr>
            <a:picLocks noChangeAspect="1"/>
          </p:cNvPicPr>
          <p:nvPr/>
        </p:nvPicPr>
        <p:blipFill rotWithShape="1">
          <a:blip r:embed="rId6"/>
          <a:srcRect l="20424" t="50770" r="57133" b="21558"/>
          <a:stretch/>
        </p:blipFill>
        <p:spPr>
          <a:xfrm>
            <a:off x="7099920" y="3672788"/>
            <a:ext cx="3691577" cy="2560320"/>
          </a:xfrm>
          <a:prstGeom prst="rect">
            <a:avLst/>
          </a:prstGeom>
        </p:spPr>
      </p:pic>
      <p:sp>
        <p:nvSpPr>
          <p:cNvPr id="8" name="Rectangle 7">
            <a:extLst>
              <a:ext uri="{FF2B5EF4-FFF2-40B4-BE49-F238E27FC236}">
                <a16:creationId xmlns:a16="http://schemas.microsoft.com/office/drawing/2014/main" id="{599EC886-CE1D-E2C9-8066-F74319331B2C}"/>
              </a:ext>
            </a:extLst>
          </p:cNvPr>
          <p:cNvSpPr/>
          <p:nvPr/>
        </p:nvSpPr>
        <p:spPr>
          <a:xfrm>
            <a:off x="372891" y="-125212"/>
            <a:ext cx="11446217"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USE OF MULTIPLE REGRESSION MODELS</a:t>
            </a:r>
          </a:p>
        </p:txBody>
      </p:sp>
    </p:spTree>
    <p:extLst>
      <p:ext uri="{BB962C8B-B14F-4D97-AF65-F5344CB8AC3E}">
        <p14:creationId xmlns:p14="http://schemas.microsoft.com/office/powerpoint/2010/main" val="3351189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7000">
              <a:schemeClr val="accent3">
                <a:lumMod val="75000"/>
              </a:schemeClr>
            </a:gs>
            <a:gs pos="50000">
              <a:srgbClr val="FF0000"/>
            </a:gs>
            <a:gs pos="86000">
              <a:schemeClr val="tx1"/>
            </a:gs>
          </a:gsLst>
          <a:lin ang="2520000" scaled="0"/>
        </a:gra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8" name="Rectangle 27">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Light bulb on yellow background with sketched light beams and cord">
            <a:extLst>
              <a:ext uri="{FF2B5EF4-FFF2-40B4-BE49-F238E27FC236}">
                <a16:creationId xmlns:a16="http://schemas.microsoft.com/office/drawing/2014/main" id="{54310AFE-2D1B-69E5-7CD7-4EAEDB694E1E}"/>
              </a:ext>
            </a:extLst>
          </p:cNvPr>
          <p:cNvPicPr>
            <a:picLocks noChangeAspect="1"/>
          </p:cNvPicPr>
          <p:nvPr/>
        </p:nvPicPr>
        <p:blipFill rotWithShape="1">
          <a:blip r:embed="rId3"/>
          <a:srcRect l="51611" r="6759" b="-1"/>
          <a:stretch/>
        </p:blipFill>
        <p:spPr>
          <a:xfrm>
            <a:off x="7547810" y="10"/>
            <a:ext cx="4641013" cy="6856310"/>
          </a:xfrm>
          <a:prstGeom prst="rect">
            <a:avLst/>
          </a:prstGeom>
          <a:ln>
            <a:noFill/>
          </a:ln>
          <a:effectLst/>
        </p:spPr>
      </p:pic>
      <p:sp>
        <p:nvSpPr>
          <p:cNvPr id="31" name="Rectangle 30">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2303637" y="749451"/>
            <a:ext cx="7087552" cy="1080938"/>
          </a:xfrm>
        </p:spPr>
        <p:txBody>
          <a:bodyPr>
            <a:normAutofit/>
          </a:bodyPr>
          <a:lstStyle/>
          <a:p>
            <a:r>
              <a:rPr lang="en-GB" u="sng" dirty="0">
                <a:solidFill>
                  <a:schemeClr val="accent1"/>
                </a:solidFill>
                <a:latin typeface="Algerian" panose="04020705040A02060702" pitchFamily="82" charset="0"/>
              </a:rPr>
              <a:t>MODELLING</a:t>
            </a:r>
            <a:endParaRPr lang="en-US" u="sng" dirty="0">
              <a:solidFill>
                <a:schemeClr val="accent1"/>
              </a:solidFill>
              <a:latin typeface="Algerian" panose="04020705040A02060702" pitchFamily="82" charset="0"/>
            </a:endParaRPr>
          </a:p>
        </p:txBody>
      </p:sp>
      <p:pic>
        <p:nvPicPr>
          <p:cNvPr id="33" name="Picture 32">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3176" y="1977794"/>
            <a:ext cx="7544633" cy="4878526"/>
          </a:xfrm>
        </p:spPr>
        <p:txBody>
          <a:bodyPr>
            <a:normAutofit fontScale="92500" lnSpcReduction="10000"/>
          </a:bodyPr>
          <a:lstStyle/>
          <a:p>
            <a:pPr marL="0" indent="0">
              <a:buNone/>
            </a:pPr>
            <a:r>
              <a:rPr lang="en-US" sz="1600" dirty="0">
                <a:solidFill>
                  <a:srgbClr val="FFFF00"/>
                </a:solidFill>
              </a:rPr>
              <a:t>The project applies various modeling techniques, methodologies, and frameworks to develop the solution. It leverages AI and ML principles to analyze and predict mental fitness rates. Here's how technology principles are utilized in the development of the solution:</a:t>
            </a:r>
          </a:p>
          <a:p>
            <a:endParaRPr lang="en-US" sz="1600" dirty="0"/>
          </a:p>
          <a:p>
            <a:pPr marL="0" indent="0">
              <a:buNone/>
            </a:pPr>
            <a:r>
              <a:rPr lang="en-US" sz="1600" u="sng" dirty="0">
                <a:solidFill>
                  <a:schemeClr val="bg1"/>
                </a:solidFill>
              </a:rPr>
              <a:t>1. Regression Modeling: </a:t>
            </a:r>
            <a:r>
              <a:rPr lang="en-US" sz="1600" dirty="0"/>
              <a:t>The project utilizes regression modeling techniques, including linear regression, support vector regression (SVR), random forest regression, and gradient boosting regression. These regression models are trained on the available data to establish relationships between the input variables (mental health factors) and the target variable (mental fitness rate). The models learn from historical patterns and make predictions based on the input parameters.</a:t>
            </a:r>
          </a:p>
          <a:p>
            <a:endParaRPr lang="en-US" sz="1600" dirty="0"/>
          </a:p>
          <a:p>
            <a:pPr marL="0" indent="0">
              <a:buNone/>
            </a:pPr>
            <a:r>
              <a:rPr lang="en-US" sz="1600" u="sng" dirty="0">
                <a:solidFill>
                  <a:schemeClr val="bg1"/>
                </a:solidFill>
              </a:rPr>
              <a:t>2. Data Preprocessing: </a:t>
            </a:r>
            <a:r>
              <a:rPr lang="en-US" sz="1600" dirty="0"/>
              <a:t>Before applying the models, data preprocessing techniques are employed to clean and transform the data. This involves handling missing values, dropping unnecessary columns, encoding categorical variables, and standardizing or normalizing numerical variables. These preprocessing steps ensure that the data is in a suitable format for training the models.</a:t>
            </a:r>
          </a:p>
          <a:p>
            <a:endParaRPr lang="en-US" sz="1600" dirty="0"/>
          </a:p>
          <a:p>
            <a:pPr marL="0" indent="0">
              <a:buNone/>
            </a:pPr>
            <a:r>
              <a:rPr lang="en-US" sz="1600" u="sng" dirty="0">
                <a:solidFill>
                  <a:schemeClr val="bg1"/>
                </a:solidFill>
              </a:rPr>
              <a:t>3. Evaluation Metrics: </a:t>
            </a:r>
            <a:r>
              <a:rPr lang="en-US" sz="1600" dirty="0"/>
              <a:t>To assess the performance of the models, evaluation metrics such as mean squared error (MSE), root mean squared error (RMSE), and R-squared are utilized. These metrics measure the accuracy and predictive power of the models and provide insights into how well the models fit the data.</a:t>
            </a:r>
          </a:p>
          <a:p>
            <a:endParaRPr lang="en-US" sz="1600" dirty="0"/>
          </a:p>
        </p:txBody>
      </p:sp>
    </p:spTree>
    <p:extLst>
      <p:ext uri="{BB962C8B-B14F-4D97-AF65-F5344CB8AC3E}">
        <p14:creationId xmlns:p14="http://schemas.microsoft.com/office/powerpoint/2010/main" val="3184081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26000">
              <a:schemeClr val="accent3">
                <a:lumMod val="75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8" name="Rectangle 27">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Light bulb on yellow background with sketched light beams and cord">
            <a:extLst>
              <a:ext uri="{FF2B5EF4-FFF2-40B4-BE49-F238E27FC236}">
                <a16:creationId xmlns:a16="http://schemas.microsoft.com/office/drawing/2014/main" id="{54310AFE-2D1B-69E5-7CD7-4EAEDB694E1E}"/>
              </a:ext>
            </a:extLst>
          </p:cNvPr>
          <p:cNvPicPr>
            <a:picLocks noChangeAspect="1"/>
          </p:cNvPicPr>
          <p:nvPr/>
        </p:nvPicPr>
        <p:blipFill rotWithShape="1">
          <a:blip r:embed="rId3"/>
          <a:srcRect l="51611" r="6759" b="-1"/>
          <a:stretch/>
        </p:blipFill>
        <p:spPr>
          <a:xfrm>
            <a:off x="7547810" y="10"/>
            <a:ext cx="4641013" cy="6856310"/>
          </a:xfrm>
          <a:prstGeom prst="rect">
            <a:avLst/>
          </a:prstGeom>
          <a:ln>
            <a:noFill/>
          </a:ln>
          <a:effectLst/>
        </p:spPr>
      </p:pic>
      <p:sp>
        <p:nvSpPr>
          <p:cNvPr id="31" name="Rectangle 30">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2303637" y="749451"/>
            <a:ext cx="7087552" cy="1080938"/>
          </a:xfrm>
        </p:spPr>
        <p:txBody>
          <a:bodyPr>
            <a:normAutofit/>
          </a:bodyPr>
          <a:lstStyle/>
          <a:p>
            <a:r>
              <a:rPr lang="en-GB" u="sng" dirty="0">
                <a:solidFill>
                  <a:schemeClr val="accent1"/>
                </a:solidFill>
                <a:latin typeface="Algerian" panose="04020705040A02060702" pitchFamily="82" charset="0"/>
              </a:rPr>
              <a:t>MODELLING</a:t>
            </a:r>
            <a:endParaRPr lang="en-US" u="sng" dirty="0">
              <a:solidFill>
                <a:schemeClr val="accent1"/>
              </a:solidFill>
              <a:latin typeface="Algerian" panose="04020705040A02060702" pitchFamily="82" charset="0"/>
            </a:endParaRPr>
          </a:p>
        </p:txBody>
      </p:sp>
      <p:pic>
        <p:nvPicPr>
          <p:cNvPr id="33" name="Picture 32">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3176" y="1977794"/>
            <a:ext cx="7544633" cy="4878526"/>
          </a:xfrm>
        </p:spPr>
        <p:txBody>
          <a:bodyPr>
            <a:normAutofit fontScale="92500" lnSpcReduction="20000"/>
          </a:bodyPr>
          <a:lstStyle/>
          <a:p>
            <a:pPr marL="0" indent="0">
              <a:buNone/>
            </a:pPr>
            <a:r>
              <a:rPr lang="en-US" sz="1600" u="sng" dirty="0">
                <a:solidFill>
                  <a:schemeClr val="bg1"/>
                </a:solidFill>
              </a:rPr>
              <a:t>4. Ensemble Learning: </a:t>
            </a:r>
          </a:p>
          <a:p>
            <a:pPr marL="0" indent="0">
              <a:buNone/>
            </a:pPr>
            <a:r>
              <a:rPr lang="en-US" sz="1600" dirty="0"/>
              <a:t>Ensemble learning techniques, such as random forest and gradient boosting, are employed to combine multiple models and enhance the prediction accuracy. Ensemble methods harness the collective intelligence of multiple models to make more accurate predictions.</a:t>
            </a:r>
          </a:p>
          <a:p>
            <a:pPr marL="0" indent="0">
              <a:buNone/>
            </a:pPr>
            <a:endParaRPr lang="en-US" sz="1600" u="sng" dirty="0">
              <a:solidFill>
                <a:schemeClr val="bg1"/>
              </a:solidFill>
            </a:endParaRPr>
          </a:p>
          <a:p>
            <a:pPr marL="0" indent="0">
              <a:buNone/>
            </a:pPr>
            <a:r>
              <a:rPr lang="en-US" sz="1600" u="sng" dirty="0">
                <a:solidFill>
                  <a:schemeClr val="bg1"/>
                </a:solidFill>
              </a:rPr>
              <a:t>5. Model Comparison and Selection: </a:t>
            </a:r>
          </a:p>
          <a:p>
            <a:pPr marL="0" indent="0">
              <a:buNone/>
            </a:pPr>
            <a:r>
              <a:rPr lang="en-US" sz="1600" dirty="0"/>
              <a:t>Different regression models are trained and evaluated on the data to compare their performance. This allows for the selection of the most suitable model based on evaluation metrics and the specific requirements of the project.</a:t>
            </a:r>
          </a:p>
          <a:p>
            <a:pPr marL="0" indent="0">
              <a:buNone/>
            </a:pPr>
            <a:endParaRPr lang="en-US" sz="1600" dirty="0"/>
          </a:p>
          <a:p>
            <a:pPr marL="0" indent="0">
              <a:buNone/>
            </a:pPr>
            <a:r>
              <a:rPr lang="en-US" sz="1600" u="sng" dirty="0">
                <a:solidFill>
                  <a:schemeClr val="bg1"/>
                </a:solidFill>
              </a:rPr>
              <a:t>6. Machine Learning Libraries and Frameworks: </a:t>
            </a:r>
          </a:p>
          <a:p>
            <a:pPr marL="0" indent="0">
              <a:buNone/>
            </a:pPr>
            <a:r>
              <a:rPr lang="en-US" sz="1600" dirty="0"/>
              <a:t>The project relies on popular machine learning libraries and frameworks such as scikit-learn, pandas, NumPy, and </a:t>
            </a:r>
            <a:r>
              <a:rPr lang="en-US" sz="1600" dirty="0" err="1"/>
              <a:t>plotly</a:t>
            </a:r>
            <a:r>
              <a:rPr lang="en-US" sz="1600" dirty="0"/>
              <a:t>. These libraries provide a wide range of functions, algorithms, and tools for data preprocessing, modeling, evaluation, visualization, and other ML-related tasks.</a:t>
            </a:r>
          </a:p>
          <a:p>
            <a:pPr marL="0" indent="0">
              <a:buNone/>
            </a:pPr>
            <a:endParaRPr lang="en-US" sz="1600" dirty="0"/>
          </a:p>
          <a:p>
            <a:pPr marL="0" indent="0">
              <a:buNone/>
            </a:pPr>
            <a:r>
              <a:rPr lang="en-US" sz="1600" dirty="0">
                <a:solidFill>
                  <a:srgbClr val="FFFF00"/>
                </a:solidFill>
              </a:rPr>
              <a:t>By leveraging these modeling techniques, methodologies, and frameworks, the project applies technology principles to develop a solution that can analyze, predict, and estimate mental fitness rates based on a variety of mental health factors. These principles enable the solution to learn from data, make predictions, and provide valuable insights into mental well-being.</a:t>
            </a:r>
          </a:p>
          <a:p>
            <a:pPr marL="0" indent="0">
              <a:buNone/>
            </a:pPr>
            <a:endParaRPr lang="en-US" sz="1600" dirty="0"/>
          </a:p>
        </p:txBody>
      </p:sp>
    </p:spTree>
    <p:extLst>
      <p:ext uri="{BB962C8B-B14F-4D97-AF65-F5344CB8AC3E}">
        <p14:creationId xmlns:p14="http://schemas.microsoft.com/office/powerpoint/2010/main" val="1241952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6000">
              <a:srgbClr val="FFFF00"/>
            </a:gs>
            <a:gs pos="22000">
              <a:schemeClr val="bg1"/>
            </a:gs>
            <a:gs pos="81000">
              <a:schemeClr val="bg2">
                <a:shade val="78000"/>
                <a:hueMod val="44000"/>
                <a:satMod val="200000"/>
                <a:lumMod val="69000"/>
              </a:schemeClr>
            </a:gs>
            <a:gs pos="35000">
              <a:schemeClr val="tx1"/>
            </a:gs>
            <a:gs pos="60000">
              <a:srgbClr val="92D050"/>
            </a:gs>
          </a:gsLst>
          <a:lin ang="2520000" scaled="0"/>
        </a:gra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69DE03A-A1FC-E27F-E03F-A33F8DCAE37C}"/>
              </a:ext>
            </a:extLst>
          </p:cNvPr>
          <p:cNvPicPr>
            <a:picLocks noChangeAspect="1"/>
          </p:cNvPicPr>
          <p:nvPr/>
        </p:nvPicPr>
        <p:blipFill rotWithShape="1">
          <a:blip r:embed="rId2"/>
          <a:srcRect l="21687" t="32463" r="26000" b="13870"/>
          <a:stretch/>
        </p:blipFill>
        <p:spPr>
          <a:xfrm>
            <a:off x="6476777" y="2792119"/>
            <a:ext cx="5730938" cy="3291424"/>
          </a:xfrm>
          <a:prstGeom prst="rect">
            <a:avLst/>
          </a:prstGeom>
        </p:spPr>
      </p:pic>
      <p:cxnSp>
        <p:nvCxnSpPr>
          <p:cNvPr id="16" name="Straight Connector 11">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5B361B47-4CFE-2AB2-B39E-18C838743C90}"/>
              </a:ext>
            </a:extLst>
          </p:cNvPr>
          <p:cNvPicPr>
            <a:picLocks noChangeAspect="1"/>
          </p:cNvPicPr>
          <p:nvPr/>
        </p:nvPicPr>
        <p:blipFill rotWithShape="1">
          <a:blip r:embed="rId3"/>
          <a:srcRect l="20890" t="29999" r="24103" b="17201"/>
          <a:stretch/>
        </p:blipFill>
        <p:spPr>
          <a:xfrm>
            <a:off x="1" y="2792119"/>
            <a:ext cx="6096000" cy="3291421"/>
          </a:xfrm>
          <a:prstGeom prst="rect">
            <a:avLst/>
          </a:prstGeom>
        </p:spPr>
      </p:pic>
      <p:cxnSp>
        <p:nvCxnSpPr>
          <p:cNvPr id="17" name="Straight Connector 13">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D07D7E39-8D45-D73A-EA1C-59372AB70398}"/>
              </a:ext>
            </a:extLst>
          </p:cNvPr>
          <p:cNvPicPr>
            <a:picLocks noChangeAspect="1"/>
          </p:cNvPicPr>
          <p:nvPr/>
        </p:nvPicPr>
        <p:blipFill rotWithShape="1">
          <a:blip r:embed="rId4"/>
          <a:srcRect l="21096" t="28556" r="24771" b="17666"/>
          <a:stretch/>
        </p:blipFill>
        <p:spPr>
          <a:xfrm>
            <a:off x="3155266" y="-41095"/>
            <a:ext cx="5475026" cy="2833214"/>
          </a:xfrm>
          <a:prstGeom prst="rect">
            <a:avLst/>
          </a:prstGeom>
        </p:spPr>
      </p:pic>
      <p:pic>
        <p:nvPicPr>
          <p:cNvPr id="10" name="Picture 9">
            <a:extLst>
              <a:ext uri="{FF2B5EF4-FFF2-40B4-BE49-F238E27FC236}">
                <a16:creationId xmlns:a16="http://schemas.microsoft.com/office/drawing/2014/main" id="{B9A2830E-49F0-21C6-6EEB-B2D65079B3EF}"/>
              </a:ext>
            </a:extLst>
          </p:cNvPr>
          <p:cNvPicPr>
            <a:picLocks noChangeAspect="1"/>
          </p:cNvPicPr>
          <p:nvPr/>
        </p:nvPicPr>
        <p:blipFill rotWithShape="1">
          <a:blip r:embed="rId4"/>
          <a:srcRect l="19466" t="84858" r="18801" b="6217"/>
          <a:stretch/>
        </p:blipFill>
        <p:spPr>
          <a:xfrm>
            <a:off x="0" y="6185043"/>
            <a:ext cx="12207715" cy="68323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41391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364032" y="647924"/>
            <a:ext cx="11029616" cy="1188720"/>
          </a:xfrm>
        </p:spPr>
        <p:txBody>
          <a:bodyPr anchor="ctr">
            <a:normAutofit/>
          </a:bodyPr>
          <a:lstStyle/>
          <a:p>
            <a:pPr algn="ctr"/>
            <a:r>
              <a:rPr lang="en-GB" sz="5400" b="1" u="sng">
                <a:solidFill>
                  <a:schemeClr val="accent1"/>
                </a:solidFill>
                <a:latin typeface="Algerian" panose="04020705040A02060702" pitchFamily="82" charset="0"/>
              </a:rPr>
              <a:t>RESULTS</a:t>
            </a:r>
            <a:endParaRPr lang="en-US" sz="5400" b="1" u="sng" dirty="0">
              <a:solidFill>
                <a:schemeClr val="accent1"/>
              </a:solidFill>
              <a:latin typeface="Algerian" panose="04020705040A02060702" pitchFamily="82" charset="0"/>
            </a:endParaRPr>
          </a:p>
        </p:txBody>
      </p:sp>
      <p:graphicFrame>
        <p:nvGraphicFramePr>
          <p:cNvPr id="6" name="Content Placeholder 2">
            <a:extLst>
              <a:ext uri="{FF2B5EF4-FFF2-40B4-BE49-F238E27FC236}">
                <a16:creationId xmlns:a16="http://schemas.microsoft.com/office/drawing/2014/main" id="{D459A566-459F-5E4D-CBD5-9733FB4B23F2}"/>
              </a:ext>
            </a:extLst>
          </p:cNvPr>
          <p:cNvGraphicFramePr>
            <a:graphicFrameLocks noGrp="1"/>
          </p:cNvGraphicFramePr>
          <p:nvPr>
            <p:ph idx="1"/>
            <p:extLst>
              <p:ext uri="{D42A27DB-BD31-4B8C-83A1-F6EECF244321}">
                <p14:modId xmlns:p14="http://schemas.microsoft.com/office/powerpoint/2010/main" val="446198280"/>
              </p:ext>
            </p:extLst>
          </p:nvPr>
        </p:nvGraphicFramePr>
        <p:xfrm>
          <a:off x="581191" y="2074646"/>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screenshot of a computer&#10;&#10;Description automatically generated">
            <a:extLst>
              <a:ext uri="{FF2B5EF4-FFF2-40B4-BE49-F238E27FC236}">
                <a16:creationId xmlns:a16="http://schemas.microsoft.com/office/drawing/2014/main" id="{2B99581D-4C3B-5874-4470-24BC76D9CC0E}"/>
              </a:ext>
            </a:extLst>
          </p:cNvPr>
          <p:cNvPicPr>
            <a:picLocks noChangeAspect="1"/>
          </p:cNvPicPr>
          <p:nvPr/>
        </p:nvPicPr>
        <p:blipFill rotWithShape="1">
          <a:blip r:embed="rId7"/>
          <a:srcRect l="18757" t="48563" r="15455" b="20154"/>
          <a:stretch/>
        </p:blipFill>
        <p:spPr>
          <a:xfrm>
            <a:off x="1847197" y="4900772"/>
            <a:ext cx="7317351" cy="1957227"/>
          </a:xfrm>
          <a:prstGeom prst="rect">
            <a:avLst/>
          </a:prstGeom>
        </p:spPr>
      </p:pic>
    </p:spTree>
    <p:extLst>
      <p:ext uri="{BB962C8B-B14F-4D97-AF65-F5344CB8AC3E}">
        <p14:creationId xmlns:p14="http://schemas.microsoft.com/office/powerpoint/2010/main" val="3319627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49000">
              <a:schemeClr val="accent3">
                <a:lumMod val="75000"/>
              </a:schemeClr>
            </a:gs>
            <a:gs pos="61000">
              <a:srgbClr val="FF0000"/>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2023168" y="762899"/>
            <a:ext cx="5584677" cy="1080938"/>
          </a:xfrm>
        </p:spPr>
        <p:txBody>
          <a:bodyPr>
            <a:normAutofit/>
          </a:bodyPr>
          <a:lstStyle/>
          <a:p>
            <a:r>
              <a:rPr lang="en-GB" sz="4800" u="sng" dirty="0">
                <a:solidFill>
                  <a:schemeClr val="accent1"/>
                </a:solidFill>
                <a:latin typeface="Algerian" panose="04020705040A02060702" pitchFamily="82" charset="0"/>
              </a:rPr>
              <a:t>LINKS</a:t>
            </a:r>
            <a:endParaRPr lang="en-US" sz="4800" u="sng" dirty="0">
              <a:solidFill>
                <a:schemeClr val="accent1"/>
              </a:solidFill>
              <a:latin typeface="Algerian" panose="04020705040A02060702" pitchFamily="82" charset="0"/>
            </a:endParaRPr>
          </a:p>
        </p:txBody>
      </p:sp>
      <p:pic>
        <p:nvPicPr>
          <p:cNvPr id="18" name="Picture 17">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13016" y="2336873"/>
            <a:ext cx="5982984" cy="4248862"/>
          </a:xfrm>
        </p:spPr>
        <p:txBody>
          <a:bodyPr>
            <a:normAutofit fontScale="92500" lnSpcReduction="10000"/>
          </a:bodyPr>
          <a:lstStyle/>
          <a:p>
            <a:r>
              <a:rPr lang="en-US" sz="2000" dirty="0"/>
              <a:t>Dataset Link : </a:t>
            </a:r>
            <a:r>
              <a:rPr lang="en-US" sz="2000" dirty="0">
                <a:solidFill>
                  <a:srgbClr val="FFFFFF"/>
                </a:solidFill>
                <a:hlinkClick r:id="rId5"/>
              </a:rPr>
              <a:t>https://github.com/RonComputingEra/Dataset</a:t>
            </a:r>
            <a:endParaRPr lang="en-US" sz="2000" dirty="0">
              <a:solidFill>
                <a:srgbClr val="FFFFFF"/>
              </a:solidFill>
            </a:endParaRPr>
          </a:p>
          <a:p>
            <a:pPr marL="0" indent="0">
              <a:buNone/>
            </a:pPr>
            <a:endParaRPr lang="en-US" sz="2000" dirty="0">
              <a:solidFill>
                <a:srgbClr val="FFFFFF"/>
              </a:solidFill>
            </a:endParaRPr>
          </a:p>
          <a:p>
            <a:r>
              <a:rPr lang="en-US" sz="2000" dirty="0"/>
              <a:t>Google-Drive Project Link : </a:t>
            </a:r>
            <a:r>
              <a:rPr lang="en-US" sz="2000" dirty="0">
                <a:solidFill>
                  <a:srgbClr val="FFFFFF"/>
                </a:solidFill>
                <a:hlinkClick r:id="rId6"/>
              </a:rPr>
              <a:t>https://drive.google.com/drive/folders/1QObW9i7hmg__gdK2sqSL5Z_SYdzLm6mo?usp=sharing</a:t>
            </a:r>
            <a:endParaRPr lang="en-US" sz="2000" dirty="0">
              <a:solidFill>
                <a:srgbClr val="FFFFFF"/>
              </a:solidFill>
            </a:endParaRPr>
          </a:p>
          <a:p>
            <a:pPr marL="0" indent="0">
              <a:buNone/>
            </a:pPr>
            <a:endParaRPr lang="en-US" sz="2000" dirty="0">
              <a:solidFill>
                <a:srgbClr val="FFFFFF"/>
              </a:solidFill>
            </a:endParaRPr>
          </a:p>
          <a:p>
            <a:r>
              <a:rPr lang="en-US" sz="2000" dirty="0"/>
              <a:t>Google-Drive Code Link: </a:t>
            </a:r>
            <a:r>
              <a:rPr lang="en-US" sz="2000" dirty="0">
                <a:solidFill>
                  <a:schemeClr val="accent1"/>
                </a:solidFill>
              </a:rPr>
              <a:t>https://drive.google.com/file/d/1Sdcwp-mr_PDFNzlK2vGMsaCSOlksP7re/view?usp=sharing</a:t>
            </a:r>
          </a:p>
          <a:p>
            <a:endParaRPr lang="en-US" sz="2000" dirty="0">
              <a:solidFill>
                <a:srgbClr val="FFFFFF"/>
              </a:solidFill>
            </a:endParaRPr>
          </a:p>
          <a:p>
            <a:r>
              <a:rPr lang="en-US" sz="2000" dirty="0"/>
              <a:t>Google-Drive Certificates Link : </a:t>
            </a:r>
            <a:r>
              <a:rPr lang="en-US" sz="2000" u="sng" dirty="0">
                <a:solidFill>
                  <a:schemeClr val="accent1"/>
                </a:solidFill>
              </a:rPr>
              <a:t>https://drive.google.com/drive/folders/1hQCQtPSfAzak09MJO2uksQAitxdT9z0s?usp=sharing</a:t>
            </a:r>
          </a:p>
        </p:txBody>
      </p:sp>
      <p:sp useBgFill="1">
        <p:nvSpPr>
          <p:cNvPr id="20" name="Rectangle 19">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nk">
            <a:extLst>
              <a:ext uri="{FF2B5EF4-FFF2-40B4-BE49-F238E27FC236}">
                <a16:creationId xmlns:a16="http://schemas.microsoft.com/office/drawing/2014/main" id="{D2D59652-A014-58BA-FEE4-5C169E5A89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3933" y="1336393"/>
            <a:ext cx="4178419" cy="4178419"/>
          </a:xfrm>
          <a:prstGeom prst="rect">
            <a:avLst/>
          </a:prstGeom>
          <a:ln>
            <a:noFill/>
          </a:ln>
          <a:effectLst/>
        </p:spPr>
      </p:pic>
    </p:spTree>
    <p:extLst>
      <p:ext uri="{BB962C8B-B14F-4D97-AF65-F5344CB8AC3E}">
        <p14:creationId xmlns:p14="http://schemas.microsoft.com/office/powerpoint/2010/main" val="958589618"/>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9">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11">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2" name="Rectangle 13">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3" name="Rectangle 15">
            <a:extLst>
              <a:ext uri="{FF2B5EF4-FFF2-40B4-BE49-F238E27FC236}">
                <a16:creationId xmlns:a16="http://schemas.microsoft.com/office/drawing/2014/main" id="{F059A320-8768-45B7-97A8-030AB958D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hand shaking&#10;&#10;Description automatically generated">
            <a:extLst>
              <a:ext uri="{FF2B5EF4-FFF2-40B4-BE49-F238E27FC236}">
                <a16:creationId xmlns:a16="http://schemas.microsoft.com/office/drawing/2014/main" id="{14A492B0-4A6B-5671-1E49-E918D701E2C0}"/>
              </a:ext>
            </a:extLst>
          </p:cNvPr>
          <p:cNvPicPr>
            <a:picLocks noChangeAspect="1"/>
          </p:cNvPicPr>
          <p:nvPr/>
        </p:nvPicPr>
        <p:blipFill rotWithShape="1">
          <a:blip r:embed="rId4"/>
          <a:srcRect r="26" b="5468"/>
          <a:stretch/>
        </p:blipFill>
        <p:spPr>
          <a:xfrm>
            <a:off x="0" y="0"/>
            <a:ext cx="12188823" cy="6858000"/>
          </a:xfrm>
          <a:prstGeom prst="rect">
            <a:avLst/>
          </a:prstGeom>
        </p:spPr>
      </p:pic>
    </p:spTree>
    <p:extLst>
      <p:ext uri="{BB962C8B-B14F-4D97-AF65-F5344CB8AC3E}">
        <p14:creationId xmlns:p14="http://schemas.microsoft.com/office/powerpoint/2010/main" val="97973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63000">
              <a:srgbClr val="C23107"/>
            </a:gs>
            <a:gs pos="17000">
              <a:srgbClr val="00B0F0"/>
            </a:gs>
            <a:gs pos="40000">
              <a:schemeClr val="tx1"/>
            </a:gs>
            <a:gs pos="89000">
              <a:schemeClr val="bg1"/>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989261" y="1020357"/>
            <a:ext cx="9613861" cy="1080938"/>
          </a:xfrm>
        </p:spPr>
        <p:txBody>
          <a:bodyPr>
            <a:normAutofit/>
          </a:bodyPr>
          <a:lstStyle/>
          <a:p>
            <a:r>
              <a:rPr lang="en-GB" u="sng" dirty="0">
                <a:solidFill>
                  <a:schemeClr val="accent1"/>
                </a:solidFill>
                <a:latin typeface="Algerian" panose="04020705040A02060702" pitchFamily="82" charset="0"/>
              </a:rPr>
              <a:t>PROJECT TOPIC/Problem Statement</a:t>
            </a:r>
            <a:br>
              <a:rPr lang="en-GB" u="sng" dirty="0">
                <a:solidFill>
                  <a:schemeClr val="accent1"/>
                </a:solidFill>
                <a:latin typeface="Algerian" panose="04020705040A02060702" pitchFamily="82" charset="0"/>
              </a:rPr>
            </a:br>
            <a:endParaRPr lang="en-US" u="sng" dirty="0">
              <a:solidFill>
                <a:schemeClr val="accent1"/>
              </a:solidFill>
              <a:latin typeface="Algerian" panose="04020705040A02060702" pitchFamily="82" charset="0"/>
            </a:endParaRPr>
          </a:p>
        </p:txBody>
      </p:sp>
      <p:graphicFrame>
        <p:nvGraphicFramePr>
          <p:cNvPr id="19" name="Content Placeholder 2">
            <a:extLst>
              <a:ext uri="{FF2B5EF4-FFF2-40B4-BE49-F238E27FC236}">
                <a16:creationId xmlns:a16="http://schemas.microsoft.com/office/drawing/2014/main" id="{C7C38C7F-52D6-E65C-0FD2-F47192611C63}"/>
              </a:ext>
            </a:extLst>
          </p:cNvPr>
          <p:cNvGraphicFramePr>
            <a:graphicFrameLocks noGrp="1"/>
          </p:cNvGraphicFramePr>
          <p:nvPr>
            <p:ph idx="1"/>
            <p:extLst>
              <p:ext uri="{D42A27DB-BD31-4B8C-83A1-F6EECF244321}">
                <p14:modId xmlns:p14="http://schemas.microsoft.com/office/powerpoint/2010/main" val="2937356768"/>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283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24000">
              <a:srgbClr val="FF0000"/>
            </a:gs>
            <a:gs pos="57000">
              <a:srgbClr val="00B0F0"/>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White puzzle with one red piece">
            <a:extLst>
              <a:ext uri="{FF2B5EF4-FFF2-40B4-BE49-F238E27FC236}">
                <a16:creationId xmlns:a16="http://schemas.microsoft.com/office/drawing/2014/main" id="{36DE2A36-3BBA-3596-3E17-8F0785C4C9DC}"/>
              </a:ext>
            </a:extLst>
          </p:cNvPr>
          <p:cNvPicPr>
            <a:picLocks noChangeAspect="1"/>
          </p:cNvPicPr>
          <p:nvPr/>
        </p:nvPicPr>
        <p:blipFill rotWithShape="1">
          <a:blip r:embed="rId2">
            <a:alphaModFix amt="15000"/>
            <a:grayscl/>
          </a:blip>
          <a:srcRect t="5064" r="9091" b="4027"/>
          <a:stretch/>
        </p:blipFill>
        <p:spPr>
          <a:xfrm>
            <a:off x="0" y="753228"/>
            <a:ext cx="12192000" cy="6858001"/>
          </a:xfrm>
          <a:prstGeom prst="rect">
            <a:avLst/>
          </a:prstGeom>
        </p:spPr>
      </p:pic>
      <p:pic>
        <p:nvPicPr>
          <p:cNvPr id="22" name="Picture 21">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24" name="Rectangle 23">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252285" y="709135"/>
            <a:ext cx="9613861" cy="1080938"/>
          </a:xfrm>
        </p:spPr>
        <p:txBody>
          <a:bodyPr>
            <a:normAutofit/>
          </a:bodyPr>
          <a:lstStyle/>
          <a:p>
            <a:pPr algn="ctr"/>
            <a:r>
              <a:rPr lang="en-US" u="sng" dirty="0">
                <a:solidFill>
                  <a:schemeClr val="accent1"/>
                </a:solidFill>
                <a:latin typeface="Algerian" panose="04020705040A02060702" pitchFamily="82" charset="0"/>
              </a:rPr>
              <a:t>AGENDA</a:t>
            </a:r>
          </a:p>
        </p:txBody>
      </p:sp>
      <p:pic>
        <p:nvPicPr>
          <p:cNvPr id="26" name="Picture 25">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8" name="Rectangle 27">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8" name="Content Placeholder 2">
            <a:extLst>
              <a:ext uri="{FF2B5EF4-FFF2-40B4-BE49-F238E27FC236}">
                <a16:creationId xmlns:a16="http://schemas.microsoft.com/office/drawing/2014/main" id="{27EBACB0-5504-CAD6-951C-D14217A08A80}"/>
              </a:ext>
            </a:extLst>
          </p:cNvPr>
          <p:cNvSpPr>
            <a:spLocks noGrp="1"/>
          </p:cNvSpPr>
          <p:nvPr>
            <p:ph idx="1"/>
          </p:nvPr>
        </p:nvSpPr>
        <p:spPr>
          <a:xfrm>
            <a:off x="7098" y="-548724"/>
            <a:ext cx="6804668" cy="8327205"/>
          </a:xfrm>
        </p:spPr>
        <p:txBody>
          <a:bodyPr anchor="ctr">
            <a:normAutofit/>
          </a:bodyPr>
          <a:lstStyle/>
          <a:p>
            <a:pPr marL="0" indent="0">
              <a:buNone/>
            </a:pPr>
            <a:r>
              <a:rPr lang="en-US" sz="1600" dirty="0"/>
              <a:t>1. Introduction</a:t>
            </a:r>
          </a:p>
          <a:p>
            <a:pPr marL="0" indent="0">
              <a:buNone/>
            </a:pPr>
            <a:r>
              <a:rPr lang="en-US" sz="1600" dirty="0"/>
              <a:t>a. Overview of the project</a:t>
            </a:r>
          </a:p>
          <a:p>
            <a:pPr marL="0" indent="0">
              <a:buNone/>
            </a:pPr>
            <a:r>
              <a:rPr lang="en-US" sz="1600" dirty="0"/>
              <a:t>b. Problem statement or topic</a:t>
            </a:r>
          </a:p>
          <a:p>
            <a:pPr marL="0" indent="0">
              <a:buNone/>
            </a:pPr>
            <a:endParaRPr lang="en-US" sz="1600" dirty="0"/>
          </a:p>
          <a:p>
            <a:pPr marL="0" indent="0">
              <a:buNone/>
            </a:pPr>
            <a:r>
              <a:rPr lang="en-US" sz="1600" dirty="0"/>
              <a:t>2. Project Overview</a:t>
            </a:r>
          </a:p>
          <a:p>
            <a:pPr marL="0" indent="0">
              <a:buNone/>
            </a:pPr>
            <a:r>
              <a:rPr lang="en-US" sz="1600" dirty="0"/>
              <a:t>a. Purpose, scope, and objectives of the project</a:t>
            </a:r>
          </a:p>
          <a:p>
            <a:pPr marL="0" indent="0">
              <a:buNone/>
            </a:pPr>
            <a:r>
              <a:rPr lang="en-US" sz="1600" dirty="0"/>
              <a:t>b. Target audience and their characteristics and needs</a:t>
            </a:r>
          </a:p>
          <a:p>
            <a:pPr marL="0" indent="0">
              <a:buNone/>
            </a:pPr>
            <a:r>
              <a:rPr lang="en-US" sz="1600" dirty="0"/>
              <a:t>c. Benefits of the solution for end users</a:t>
            </a:r>
          </a:p>
          <a:p>
            <a:endParaRPr lang="en-US" sz="1600" dirty="0"/>
          </a:p>
        </p:txBody>
      </p:sp>
      <p:sp>
        <p:nvSpPr>
          <p:cNvPr id="16" name="Content Placeholder 2">
            <a:extLst>
              <a:ext uri="{FF2B5EF4-FFF2-40B4-BE49-F238E27FC236}">
                <a16:creationId xmlns:a16="http://schemas.microsoft.com/office/drawing/2014/main" id="{AF0530D6-A37B-53EA-C432-B5D9AF9C5BE9}"/>
              </a:ext>
            </a:extLst>
          </p:cNvPr>
          <p:cNvSpPr txBox="1">
            <a:spLocks/>
          </p:cNvSpPr>
          <p:nvPr/>
        </p:nvSpPr>
        <p:spPr>
          <a:xfrm>
            <a:off x="5784352" y="1523965"/>
            <a:ext cx="6476288" cy="457820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600" dirty="0"/>
              <a:t>3. Solution Presentation</a:t>
            </a:r>
          </a:p>
          <a:p>
            <a:pPr marL="0" indent="0">
              <a:buNone/>
            </a:pPr>
            <a:r>
              <a:rPr lang="en-US" sz="1600" dirty="0"/>
              <a:t>a. Description of the solution developed</a:t>
            </a:r>
          </a:p>
          <a:p>
            <a:pPr marL="0" indent="0">
              <a:buNone/>
            </a:pPr>
            <a:r>
              <a:rPr lang="en-US" sz="1600" dirty="0"/>
              <a:t>b. How the solution addresses the needs of the end users</a:t>
            </a:r>
          </a:p>
          <a:p>
            <a:pPr marL="0" indent="0">
              <a:buNone/>
            </a:pPr>
            <a:r>
              <a:rPr lang="en-US" sz="1600" dirty="0"/>
              <a:t>c. Unique aspects and innovative features of the solution</a:t>
            </a:r>
          </a:p>
          <a:p>
            <a:pPr marL="0" indent="0">
              <a:buNone/>
            </a:pPr>
            <a:r>
              <a:rPr lang="en-US" sz="1600" dirty="0"/>
              <a:t>d. Utilization of technology principles in solution development</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4. Modeling Techniques and AI/ML Principles</a:t>
            </a:r>
          </a:p>
          <a:p>
            <a:pPr marL="457200" indent="-457200">
              <a:buAutoNum type="alphaLcPeriod"/>
            </a:pPr>
            <a:r>
              <a:rPr lang="en-US" sz="1600" dirty="0"/>
              <a:t>Overview of modeling techniques, methodologies, and frameworks used</a:t>
            </a:r>
          </a:p>
          <a:p>
            <a:pPr marL="0" indent="0">
              <a:buNone/>
            </a:pPr>
            <a:r>
              <a:rPr lang="en-US" sz="1600" dirty="0"/>
              <a:t>b. Explanation of how AI/ML principles were applied in the solution</a:t>
            </a:r>
          </a:p>
          <a:p>
            <a:endParaRPr lang="en-US" sz="1600" dirty="0"/>
          </a:p>
        </p:txBody>
      </p:sp>
      <p:sp>
        <p:nvSpPr>
          <p:cNvPr id="17" name="Content Placeholder 2">
            <a:extLst>
              <a:ext uri="{FF2B5EF4-FFF2-40B4-BE49-F238E27FC236}">
                <a16:creationId xmlns:a16="http://schemas.microsoft.com/office/drawing/2014/main" id="{9D9211D0-1D2E-9A1E-6B91-6FA0E0A117B8}"/>
              </a:ext>
            </a:extLst>
          </p:cNvPr>
          <p:cNvSpPr txBox="1">
            <a:spLocks/>
          </p:cNvSpPr>
          <p:nvPr/>
        </p:nvSpPr>
        <p:spPr>
          <a:xfrm>
            <a:off x="3821009" y="5022437"/>
            <a:ext cx="6240835" cy="215946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t>5. Outcomes and Results</a:t>
            </a:r>
          </a:p>
        </p:txBody>
      </p:sp>
    </p:spTree>
    <p:extLst>
      <p:ext uri="{BB962C8B-B14F-4D97-AF65-F5344CB8AC3E}">
        <p14:creationId xmlns:p14="http://schemas.microsoft.com/office/powerpoint/2010/main" val="211682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60C72CA-E36E-44A3-B69C-BE9405C6A1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3" name="Picture 42">
            <a:extLst>
              <a:ext uri="{FF2B5EF4-FFF2-40B4-BE49-F238E27FC236}">
                <a16:creationId xmlns:a16="http://schemas.microsoft.com/office/drawing/2014/main" id="{E6F50D26-2AE2-40D5-AA0F-827E47F89A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45" name="Rectangle 44">
            <a:extLst>
              <a:ext uri="{FF2B5EF4-FFF2-40B4-BE49-F238E27FC236}">
                <a16:creationId xmlns:a16="http://schemas.microsoft.com/office/drawing/2014/main" id="{EF7EC281-2ECA-4A08-B0F7-42750BF0C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7" name="Rectangle 46">
            <a:extLst>
              <a:ext uri="{FF2B5EF4-FFF2-40B4-BE49-F238E27FC236}">
                <a16:creationId xmlns:a16="http://schemas.microsoft.com/office/drawing/2014/main" id="{03043CC2-E060-443E-BBC4-197CCD7FE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1454BC00-0C10-4B2D-89D5-6405C87B8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2538"/>
            <a:ext cx="5538554" cy="5925402"/>
          </a:xfrm>
          <a:prstGeom prst="rect">
            <a:avLst/>
          </a:prstGeom>
          <a:ln w="22225">
            <a:solidFill>
              <a:srgbClr val="FF5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artoon of a brain lifting a barbell&#10;&#10;Description automatically generated">
            <a:extLst>
              <a:ext uri="{FF2B5EF4-FFF2-40B4-BE49-F238E27FC236}">
                <a16:creationId xmlns:a16="http://schemas.microsoft.com/office/drawing/2014/main" id="{D2FBB8D1-BC4D-DF31-1006-11AE7FAF3075}"/>
              </a:ext>
            </a:extLst>
          </p:cNvPr>
          <p:cNvPicPr>
            <a:picLocks noChangeAspect="1"/>
          </p:cNvPicPr>
          <p:nvPr/>
        </p:nvPicPr>
        <p:blipFill>
          <a:blip r:embed="rId4"/>
          <a:stretch>
            <a:fillRect/>
          </a:stretch>
        </p:blipFill>
        <p:spPr>
          <a:xfrm>
            <a:off x="643467" y="1678147"/>
            <a:ext cx="5211232" cy="3467838"/>
          </a:xfrm>
          <a:prstGeom prst="rect">
            <a:avLst/>
          </a:prstGeom>
        </p:spPr>
      </p:pic>
      <p:sp useBgFill="1">
        <p:nvSpPr>
          <p:cNvPr id="51" name="Rectangle 50">
            <a:extLst>
              <a:ext uri="{FF2B5EF4-FFF2-40B4-BE49-F238E27FC236}">
                <a16:creationId xmlns:a16="http://schemas.microsoft.com/office/drawing/2014/main" id="{FCD6BFF0-ABAD-4639-8BBC-4F900322F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021" y="453280"/>
            <a:ext cx="5538554" cy="5925402"/>
          </a:xfrm>
          <a:prstGeom prst="rect">
            <a:avLst/>
          </a:prstGeom>
          <a:ln w="22225">
            <a:solidFill>
              <a:srgbClr val="FF5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logo of a person with a dumbbell on their head">
            <a:extLst>
              <a:ext uri="{FF2B5EF4-FFF2-40B4-BE49-F238E27FC236}">
                <a16:creationId xmlns:a16="http://schemas.microsoft.com/office/drawing/2014/main" id="{090951FC-F37F-31BE-606B-EADB84F72A1E}"/>
              </a:ext>
            </a:extLst>
          </p:cNvPr>
          <p:cNvPicPr>
            <a:picLocks noChangeAspect="1"/>
          </p:cNvPicPr>
          <p:nvPr/>
        </p:nvPicPr>
        <p:blipFill>
          <a:blip r:embed="rId5"/>
          <a:stretch>
            <a:fillRect/>
          </a:stretch>
        </p:blipFill>
        <p:spPr>
          <a:xfrm>
            <a:off x="6348476" y="1678889"/>
            <a:ext cx="5211232" cy="3467838"/>
          </a:xfrm>
          <a:prstGeom prst="rect">
            <a:avLst/>
          </a:prstGeom>
        </p:spPr>
      </p:pic>
    </p:spTree>
    <p:extLst>
      <p:ext uri="{BB962C8B-B14F-4D97-AF65-F5344CB8AC3E}">
        <p14:creationId xmlns:p14="http://schemas.microsoft.com/office/powerpoint/2010/main" val="76227480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9000">
              <a:srgbClr val="FF0000"/>
            </a:gs>
            <a:gs pos="54000">
              <a:schemeClr val="bg1"/>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3"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680321" y="2063262"/>
            <a:ext cx="3739279" cy="2661052"/>
          </a:xfrm>
        </p:spPr>
        <p:txBody>
          <a:bodyPr>
            <a:normAutofit/>
          </a:bodyPr>
          <a:lstStyle/>
          <a:p>
            <a:pPr algn="ctr"/>
            <a:r>
              <a:rPr lang="en-US" sz="4400" u="sng" dirty="0">
                <a:solidFill>
                  <a:schemeClr val="accent1"/>
                </a:solidFill>
                <a:latin typeface="Algerian" panose="04020705040A02060702" pitchFamily="82" charset="0"/>
              </a:rPr>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964566" y="71919"/>
            <a:ext cx="7224257" cy="6786081"/>
          </a:xfrm>
          <a:noFill/>
        </p:spPr>
        <p:txBody>
          <a:bodyPr anchor="ctr">
            <a:normAutofit/>
          </a:bodyPr>
          <a:lstStyle/>
          <a:p>
            <a:r>
              <a:rPr lang="en-US" sz="1400" b="0" i="0" dirty="0">
                <a:solidFill>
                  <a:srgbClr val="FFFFFF"/>
                </a:solidFill>
                <a:effectLst/>
              </a:rPr>
              <a:t>The purpose of the project is to analyze and predict mental fitness rates based on various factors such as schizophrenia, bipolar disorder, eating disorder, anxiety, drug usage, depression, and alcohol usage. The project aims to explore the relationships between these factors and mental fitness, as well as develop a predictive model to estimate mental fitness based on the given input parameters.</a:t>
            </a:r>
          </a:p>
          <a:p>
            <a:r>
              <a:rPr lang="en-US" sz="1400" b="0" i="0" dirty="0">
                <a:solidFill>
                  <a:srgbClr val="FFFFFF"/>
                </a:solidFill>
                <a:effectLst/>
              </a:rPr>
              <a:t>The scope of the project involves performing data analysis, data cleaning, exploratory analysis, and regression modeling techniques. It includes importing the necessary libraries, reading data from CSV files, merging datasets, cleaning the data by handling missing values and removing unnecessary columns, and conducting exploratory analysis to gain insights into the data.</a:t>
            </a:r>
          </a:p>
          <a:p>
            <a:r>
              <a:rPr lang="en-US" sz="1400" b="0" i="0" dirty="0">
                <a:solidFill>
                  <a:srgbClr val="FFFFFF"/>
                </a:solidFill>
                <a:effectLst/>
              </a:rPr>
              <a:t>The objectives of the project are as follows:</a:t>
            </a:r>
          </a:p>
          <a:p>
            <a:pPr>
              <a:buFont typeface="+mj-lt"/>
              <a:buAutoNum type="arabicPeriod"/>
            </a:pPr>
            <a:r>
              <a:rPr lang="en-US" sz="1400" b="0" i="0" dirty="0">
                <a:solidFill>
                  <a:srgbClr val="FFFFFF"/>
                </a:solidFill>
                <a:effectLst/>
              </a:rPr>
              <a:t>Understand the relationships between different mental health factors and mental fitness rates.</a:t>
            </a:r>
          </a:p>
          <a:p>
            <a:pPr>
              <a:buFont typeface="+mj-lt"/>
              <a:buAutoNum type="arabicPeriod"/>
            </a:pPr>
            <a:r>
              <a:rPr lang="en-US" sz="1400" b="0" i="0" dirty="0">
                <a:solidFill>
                  <a:srgbClr val="FFFFFF"/>
                </a:solidFill>
                <a:effectLst/>
              </a:rPr>
              <a:t>Identify patterns and trends in mental fitness over time and across different countries.</a:t>
            </a:r>
          </a:p>
          <a:p>
            <a:pPr>
              <a:buFont typeface="+mj-lt"/>
              <a:buAutoNum type="arabicPeriod"/>
            </a:pPr>
            <a:r>
              <a:rPr lang="en-US" sz="1400" b="0" i="0" dirty="0">
                <a:solidFill>
                  <a:srgbClr val="FFFFFF"/>
                </a:solidFill>
                <a:effectLst/>
              </a:rPr>
              <a:t>Build regression models to predict mental fitness based on the given input parameters.</a:t>
            </a:r>
          </a:p>
          <a:p>
            <a:pPr>
              <a:buFont typeface="+mj-lt"/>
              <a:buAutoNum type="arabicPeriod"/>
            </a:pPr>
            <a:r>
              <a:rPr lang="en-US" sz="1400" b="0" i="0" dirty="0">
                <a:solidFill>
                  <a:srgbClr val="FFFFFF"/>
                </a:solidFill>
                <a:effectLst/>
              </a:rPr>
              <a:t>Compare and evaluate the performance of different regression models using metrics such as mean squared error (MSE), root mean squared error (RMSE), and R-squared.</a:t>
            </a:r>
          </a:p>
          <a:p>
            <a:pPr>
              <a:buFont typeface="+mj-lt"/>
              <a:buAutoNum type="arabicPeriod"/>
            </a:pPr>
            <a:r>
              <a:rPr lang="en-US" sz="1400" b="0" i="0" dirty="0">
                <a:solidFill>
                  <a:srgbClr val="FFFFFF"/>
                </a:solidFill>
                <a:effectLst/>
              </a:rPr>
              <a:t>Provide a user-friendly interface to allow users to input their information and obtain predicted mental fitness rates.</a:t>
            </a:r>
          </a:p>
          <a:p>
            <a:pPr marL="0" indent="0">
              <a:buNone/>
            </a:pPr>
            <a:endParaRPr lang="en-US" sz="1400" b="0" i="0" dirty="0">
              <a:solidFill>
                <a:srgbClr val="FFFFFF"/>
              </a:solidFill>
              <a:effectLst/>
            </a:endParaRPr>
          </a:p>
          <a:p>
            <a:pPr marL="0" indent="0">
              <a:buNone/>
            </a:pPr>
            <a:r>
              <a:rPr lang="en-US" sz="1800" b="0" i="0" dirty="0">
                <a:solidFill>
                  <a:schemeClr val="bg1"/>
                </a:solidFill>
                <a:effectLst/>
              </a:rPr>
              <a:t>Overall, the project aims to contribute to a better understanding of mental health factors and their impact on mental fitness, as well as provide a tool for predicting individual mental fitness rates based on the available data.</a:t>
            </a:r>
          </a:p>
          <a:p>
            <a:endParaRPr lang="en-US" sz="1400" dirty="0">
              <a:solidFill>
                <a:srgbClr val="FFFFFF"/>
              </a:solidFill>
            </a:endParaRPr>
          </a:p>
        </p:txBody>
      </p:sp>
    </p:spTree>
    <p:extLst>
      <p:ext uri="{BB962C8B-B14F-4D97-AF65-F5344CB8AC3E}">
        <p14:creationId xmlns:p14="http://schemas.microsoft.com/office/powerpoint/2010/main" val="584653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500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320726" y="742953"/>
            <a:ext cx="9613861" cy="1080938"/>
          </a:xfrm>
        </p:spPr>
        <p:txBody>
          <a:bodyPr anchor="ctr">
            <a:normAutofit fontScale="90000"/>
          </a:bodyPr>
          <a:lstStyle/>
          <a:p>
            <a:pPr algn="ctr"/>
            <a:r>
              <a:rPr lang="en-US" sz="4000">
                <a:solidFill>
                  <a:schemeClr val="accent1"/>
                </a:solidFill>
                <a:latin typeface="Algerian" panose="04020705040A02060702" pitchFamily="82" charset="0"/>
              </a:rPr>
              <a:t>WHO ARE THE END USERS OF THIS PROJECT</a:t>
            </a:r>
            <a:endParaRPr lang="en-US" sz="4800" dirty="0">
              <a:solidFill>
                <a:schemeClr val="accent1"/>
              </a:solidFill>
              <a:latin typeface="Algerian" panose="04020705040A02060702" pitchFamily="82" charset="0"/>
            </a:endParaRPr>
          </a:p>
        </p:txBody>
      </p:sp>
      <p:graphicFrame>
        <p:nvGraphicFramePr>
          <p:cNvPr id="19" name="Content Placeholder 2">
            <a:extLst>
              <a:ext uri="{FF2B5EF4-FFF2-40B4-BE49-F238E27FC236}">
                <a16:creationId xmlns:a16="http://schemas.microsoft.com/office/drawing/2014/main" id="{C29638E4-F838-28AA-1C7E-3C3045CF72AF}"/>
              </a:ext>
            </a:extLst>
          </p:cNvPr>
          <p:cNvGraphicFramePr>
            <a:graphicFrameLocks noGrp="1"/>
          </p:cNvGraphicFramePr>
          <p:nvPr>
            <p:ph idx="1"/>
            <p:extLst>
              <p:ext uri="{D42A27DB-BD31-4B8C-83A1-F6EECF244321}">
                <p14:modId xmlns:p14="http://schemas.microsoft.com/office/powerpoint/2010/main" val="3664323818"/>
              </p:ext>
            </p:extLst>
          </p:nvPr>
        </p:nvGraphicFramePr>
        <p:xfrm>
          <a:off x="1" y="1982913"/>
          <a:ext cx="12191999" cy="4972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854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500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320726" y="742953"/>
            <a:ext cx="9613861" cy="1080938"/>
          </a:xfrm>
        </p:spPr>
        <p:txBody>
          <a:bodyPr anchor="ctr">
            <a:normAutofit fontScale="90000"/>
          </a:bodyPr>
          <a:lstStyle/>
          <a:p>
            <a:pPr algn="ctr"/>
            <a:r>
              <a:rPr lang="en-US" sz="4000" dirty="0">
                <a:solidFill>
                  <a:schemeClr val="accent1"/>
                </a:solidFill>
                <a:latin typeface="Algerian" panose="04020705040A02060702" pitchFamily="82" charset="0"/>
              </a:rPr>
              <a:t>WHO ARE THE END USERS OF THIS PROJECT</a:t>
            </a:r>
            <a:endParaRPr lang="en-US" sz="4800" dirty="0">
              <a:solidFill>
                <a:schemeClr val="accent1"/>
              </a:solidFill>
              <a:latin typeface="Algerian" panose="04020705040A02060702" pitchFamily="82" charset="0"/>
            </a:endParaRPr>
          </a:p>
        </p:txBody>
      </p:sp>
      <p:graphicFrame>
        <p:nvGraphicFramePr>
          <p:cNvPr id="19" name="Content Placeholder 2">
            <a:extLst>
              <a:ext uri="{FF2B5EF4-FFF2-40B4-BE49-F238E27FC236}">
                <a16:creationId xmlns:a16="http://schemas.microsoft.com/office/drawing/2014/main" id="{C29638E4-F838-28AA-1C7E-3C3045CF72AF}"/>
              </a:ext>
            </a:extLst>
          </p:cNvPr>
          <p:cNvGraphicFramePr>
            <a:graphicFrameLocks noGrp="1"/>
          </p:cNvGraphicFramePr>
          <p:nvPr>
            <p:ph idx="1"/>
            <p:extLst>
              <p:ext uri="{D42A27DB-BD31-4B8C-83A1-F6EECF244321}">
                <p14:modId xmlns:p14="http://schemas.microsoft.com/office/powerpoint/2010/main" val="572468509"/>
              </p:ext>
            </p:extLst>
          </p:nvPr>
        </p:nvGraphicFramePr>
        <p:xfrm>
          <a:off x="2" y="1993187"/>
          <a:ext cx="12191998" cy="4962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5296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24000">
              <a:srgbClr val="FFFF00"/>
            </a:gs>
            <a:gs pos="56000">
              <a:srgbClr val="FF0000"/>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8" name="Picture 17">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DB82CFCF-3351-C86E-0664-04882C0A7EEF}"/>
              </a:ext>
            </a:extLst>
          </p:cNvPr>
          <p:cNvSpPr>
            <a:spLocks noGrp="1"/>
          </p:cNvSpPr>
          <p:nvPr>
            <p:ph idx="1"/>
          </p:nvPr>
        </p:nvSpPr>
        <p:spPr>
          <a:xfrm>
            <a:off x="96955" y="2239356"/>
            <a:ext cx="7455861" cy="4654481"/>
          </a:xfrm>
        </p:spPr>
        <p:txBody>
          <a:bodyPr>
            <a:normAutofit/>
          </a:bodyPr>
          <a:lstStyle/>
          <a:p>
            <a:pPr marL="0" indent="0">
              <a:buNone/>
            </a:pPr>
            <a:endParaRPr lang="en-US" sz="2000" dirty="0">
              <a:solidFill>
                <a:schemeClr val="bg1"/>
              </a:solidFill>
            </a:endParaRPr>
          </a:p>
          <a:p>
            <a:pPr marL="0" indent="0">
              <a:buNone/>
            </a:pPr>
            <a:r>
              <a:rPr lang="en-US" sz="2000" dirty="0">
                <a:solidFill>
                  <a:schemeClr val="bg1"/>
                </a:solidFill>
              </a:rPr>
              <a:t>Overall, the solution caters to both researchers and professionals in the mental health field, providing them with valuable insights and analysis, as well as the general public, offering a user-friendly interface to assess and monitor their mental fitness.</a:t>
            </a:r>
          </a:p>
          <a:p>
            <a:pPr marL="0" indent="0">
              <a:buNone/>
            </a:pPr>
            <a:endParaRPr lang="en-US" sz="2000" dirty="0">
              <a:solidFill>
                <a:schemeClr val="bg1"/>
              </a:solidFill>
            </a:endParaRPr>
          </a:p>
          <a:p>
            <a:pPr marL="0" indent="0">
              <a:buNone/>
            </a:pPr>
            <a:r>
              <a:rPr lang="en-US" sz="2000" dirty="0">
                <a:solidFill>
                  <a:schemeClr val="bg1"/>
                </a:solidFill>
              </a:rPr>
              <a:t> By providing accessible information and predictive capabilities, the project aims to empower users to make informed decisions regarding their mental health and contribute to overall well-being.</a:t>
            </a:r>
          </a:p>
          <a:p>
            <a:endParaRPr lang="en-IN" sz="2000" dirty="0">
              <a:solidFill>
                <a:schemeClr val="bg1"/>
              </a:solidFill>
            </a:endParaRPr>
          </a:p>
        </p:txBody>
      </p:sp>
      <p:pic>
        <p:nvPicPr>
          <p:cNvPr id="7" name="Graphic 6" descr="Research">
            <a:extLst>
              <a:ext uri="{FF2B5EF4-FFF2-40B4-BE49-F238E27FC236}">
                <a16:creationId xmlns:a16="http://schemas.microsoft.com/office/drawing/2014/main" id="{19ABD36B-58DD-1A31-071F-735D5A24AC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7091" y="1749761"/>
            <a:ext cx="3358478" cy="3358478"/>
          </a:xfrm>
          <a:prstGeom prst="rect">
            <a:avLst/>
          </a:prstGeom>
          <a:ln>
            <a:noFill/>
          </a:ln>
          <a:effectLst>
            <a:outerShdw blurRad="76200" dist="63500" dir="5040000" algn="tl" rotWithShape="0">
              <a:srgbClr val="000000">
                <a:alpha val="41000"/>
              </a:srgbClr>
            </a:outerShdw>
          </a:effectLst>
        </p:spPr>
      </p:pic>
      <p:sp>
        <p:nvSpPr>
          <p:cNvPr id="4" name="Title 1">
            <a:extLst>
              <a:ext uri="{FF2B5EF4-FFF2-40B4-BE49-F238E27FC236}">
                <a16:creationId xmlns:a16="http://schemas.microsoft.com/office/drawing/2014/main" id="{E73E7E1B-4C4E-2CFF-E811-D8DD64AEC181}"/>
              </a:ext>
            </a:extLst>
          </p:cNvPr>
          <p:cNvSpPr>
            <a:spLocks noGrp="1"/>
          </p:cNvSpPr>
          <p:nvPr>
            <p:ph type="title"/>
          </p:nvPr>
        </p:nvSpPr>
        <p:spPr>
          <a:xfrm>
            <a:off x="320727" y="742953"/>
            <a:ext cx="7235266" cy="1080938"/>
          </a:xfrm>
        </p:spPr>
        <p:txBody>
          <a:bodyPr anchor="ctr">
            <a:normAutofit fontScale="90000"/>
          </a:bodyPr>
          <a:lstStyle/>
          <a:p>
            <a:pPr algn="ctr"/>
            <a:r>
              <a:rPr lang="en-US" sz="4000" dirty="0">
                <a:solidFill>
                  <a:schemeClr val="accent1"/>
                </a:solidFill>
                <a:latin typeface="Algerian" panose="04020705040A02060702" pitchFamily="82" charset="0"/>
              </a:rPr>
              <a:t>WHO ARE THE END USERS OF THIS PROJECT</a:t>
            </a:r>
            <a:endParaRPr lang="en-US" sz="4800" dirty="0">
              <a:solidFill>
                <a:schemeClr val="accent1"/>
              </a:solidFill>
              <a:latin typeface="Algerian" panose="04020705040A02060702" pitchFamily="82" charset="0"/>
            </a:endParaRPr>
          </a:p>
        </p:txBody>
      </p:sp>
    </p:spTree>
    <p:extLst>
      <p:ext uri="{BB962C8B-B14F-4D97-AF65-F5344CB8AC3E}">
        <p14:creationId xmlns:p14="http://schemas.microsoft.com/office/powerpoint/2010/main" val="101597988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1117</TotalTime>
  <Words>2708</Words>
  <Application>Microsoft Office PowerPoint</Application>
  <PresentationFormat>Widescreen</PresentationFormat>
  <Paragraphs>166</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Algerian</vt:lpstr>
      <vt:lpstr>Arial</vt:lpstr>
      <vt:lpstr>Calibri</vt:lpstr>
      <vt:lpstr>Trebuchet MS</vt:lpstr>
      <vt:lpstr>Berlin</vt:lpstr>
      <vt:lpstr>STUDENT DETAILS</vt:lpstr>
      <vt:lpstr>PowerPoint Presentation</vt:lpstr>
      <vt:lpstr>PROJECT TOPIC/Problem Statement </vt:lpstr>
      <vt:lpstr>AGENDA</vt:lpstr>
      <vt:lpstr>PowerPoint Presentation</vt:lpstr>
      <vt:lpstr>PROJECT OVERVIEW</vt:lpstr>
      <vt:lpstr>WHO ARE THE END USERS OF THIS PROJECT</vt:lpstr>
      <vt:lpstr>WHO ARE THE END USERS OF THIS PROJECT</vt:lpstr>
      <vt:lpstr>WHO ARE THE END USERS OF THIS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SOLUTION AND ITS VALUE PROPOSITION</vt:lpstr>
      <vt:lpstr> SOLUTION AND ITS VALUE PROPOSITION</vt:lpstr>
      <vt:lpstr>How did you customize the project and make it your own</vt:lpstr>
      <vt:lpstr>PowerPoint Presentation</vt:lpstr>
      <vt:lpstr>PowerPoint Presentation</vt:lpstr>
      <vt:lpstr>PowerPoint Presentation</vt:lpstr>
      <vt:lpstr>MODELLING</vt:lpstr>
      <vt:lpstr>MODELLING</vt:lpstr>
      <vt:lpstr>PowerPoint Presentation</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RONIT SAINI - 210905322</cp:lastModifiedBy>
  <cp:revision>14</cp:revision>
  <dcterms:created xsi:type="dcterms:W3CDTF">2021-05-26T16:50:10Z</dcterms:created>
  <dcterms:modified xsi:type="dcterms:W3CDTF">2023-07-18T12:31:45Z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